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79" r:id="rId9"/>
    <p:sldId id="386" r:id="rId10"/>
    <p:sldId id="362" r:id="rId11"/>
    <p:sldId id="377" r:id="rId12"/>
    <p:sldId id="378" r:id="rId13"/>
    <p:sldId id="379" r:id="rId14"/>
    <p:sldId id="381" r:id="rId15"/>
    <p:sldId id="384" r:id="rId16"/>
    <p:sldId id="380" r:id="rId17"/>
    <p:sldId id="382" r:id="rId18"/>
    <p:sldId id="383" r:id="rId19"/>
    <p:sldId id="385" r:id="rId20"/>
    <p:sldId id="376" r:id="rId21"/>
    <p:sldId id="364" r:id="rId22"/>
    <p:sldId id="365" r:id="rId23"/>
    <p:sldId id="366" r:id="rId24"/>
    <p:sldId id="370" r:id="rId25"/>
    <p:sldId id="367" r:id="rId26"/>
    <p:sldId id="368" r:id="rId27"/>
    <p:sldId id="375" r:id="rId28"/>
    <p:sldId id="269" r:id="rId29"/>
    <p:sldId id="343" r:id="rId30"/>
    <p:sldId id="344" r:id="rId31"/>
    <p:sldId id="345" r:id="rId32"/>
    <p:sldId id="346" r:id="rId33"/>
    <p:sldId id="347" r:id="rId34"/>
    <p:sldId id="348" r:id="rId35"/>
    <p:sldId id="349" r:id="rId36"/>
    <p:sldId id="350" r:id="rId37"/>
    <p:sldId id="351" r:id="rId38"/>
    <p:sldId id="352" r:id="rId39"/>
    <p:sldId id="353" r:id="rId40"/>
    <p:sldId id="355" r:id="rId41"/>
    <p:sldId id="274" r:id="rId42"/>
    <p:sldId id="356" r:id="rId43"/>
    <p:sldId id="357" r:id="rId44"/>
    <p:sldId id="272" r:id="rId45"/>
    <p:sldId id="273" r:id="rId46"/>
    <p:sldId id="371" r:id="rId47"/>
    <p:sldId id="264" r:id="rId48"/>
    <p:sldId id="265" r:id="rId49"/>
    <p:sldId id="267" r:id="rId50"/>
    <p:sldId id="266" r:id="rId51"/>
    <p:sldId id="373" r:id="rId52"/>
    <p:sldId id="271" r:id="rId53"/>
    <p:sldId id="374" r:id="rId54"/>
    <p:sldId id="27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306C68-0F24-463B-B792-E5AE8350EB8D}" v="10" dt="2025-07-01T14:16:37.671"/>
  </p1510:revLst>
</p1510:revInfo>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6" autoAdjust="0"/>
    <p:restoredTop sz="94660"/>
  </p:normalViewPr>
  <p:slideViewPr>
    <p:cSldViewPr snapToGrid="0">
      <p:cViewPr varScale="1">
        <p:scale>
          <a:sx n="87" d="100"/>
          <a:sy n="87" d="100"/>
        </p:scale>
        <p:origin x="4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wen Ye" userId="68b24f6b3e67b80c" providerId="LiveId" clId="{A2306C68-0F24-463B-B792-E5AE8350EB8D}"/>
    <pc:docChg chg="modSld">
      <pc:chgData name="Ziwen Ye" userId="68b24f6b3e67b80c" providerId="LiveId" clId="{A2306C68-0F24-463B-B792-E5AE8350EB8D}" dt="2025-06-30T02:18:22.190" v="20"/>
      <pc:docMkLst>
        <pc:docMk/>
      </pc:docMkLst>
      <pc:sldChg chg="modSp modAnim">
        <pc:chgData name="Ziwen Ye" userId="68b24f6b3e67b80c" providerId="LiveId" clId="{A2306C68-0F24-463B-B792-E5AE8350EB8D}" dt="2025-06-30T02:18:22.190" v="20"/>
        <pc:sldMkLst>
          <pc:docMk/>
          <pc:sldMk cId="3963263074" sldId="279"/>
        </pc:sldMkLst>
        <pc:spChg chg="mod">
          <ac:chgData name="Ziwen Ye" userId="68b24f6b3e67b80c" providerId="LiveId" clId="{A2306C68-0F24-463B-B792-E5AE8350EB8D}" dt="2025-06-30T02:18:15.043" v="17" actId="6549"/>
          <ac:spMkLst>
            <pc:docMk/>
            <pc:sldMk cId="3963263074" sldId="279"/>
            <ac:spMk id="3" creationId="{00000000-0000-0000-0000-000000000000}"/>
          </ac:spMkLst>
        </pc:spChg>
        <pc:graphicFrameChg chg="mod">
          <ac:chgData name="Ziwen Ye" userId="68b24f6b3e67b80c" providerId="LiveId" clId="{A2306C68-0F24-463B-B792-E5AE8350EB8D}" dt="2025-06-30T01:37:14.117" v="12"/>
          <ac:graphicFrameMkLst>
            <pc:docMk/>
            <pc:sldMk cId="3963263074" sldId="279"/>
            <ac:graphicFrameMk id="7" creationId="{00000000-0000-0000-0000-000000000000}"/>
          </ac:graphicFrameMkLst>
        </pc:graphicFrameChg>
      </pc:sldChg>
      <pc:sldChg chg="modSp mod">
        <pc:chgData name="Ziwen Ye" userId="68b24f6b3e67b80c" providerId="LiveId" clId="{A2306C68-0F24-463B-B792-E5AE8350EB8D}" dt="2025-06-30T02:07:42.463" v="16" actId="1076"/>
        <pc:sldMkLst>
          <pc:docMk/>
          <pc:sldMk cId="2239841349" sldId="349"/>
        </pc:sldMkLst>
        <pc:picChg chg="mod">
          <ac:chgData name="Ziwen Ye" userId="68b24f6b3e67b80c" providerId="LiveId" clId="{A2306C68-0F24-463B-B792-E5AE8350EB8D}" dt="2025-06-30T02:07:40.815" v="15" actId="1076"/>
          <ac:picMkLst>
            <pc:docMk/>
            <pc:sldMk cId="2239841349" sldId="349"/>
            <ac:picMk id="3" creationId="{9FF01B87-08B8-3E0C-C604-3B865549707B}"/>
          </ac:picMkLst>
        </pc:picChg>
        <pc:picChg chg="mod">
          <ac:chgData name="Ziwen Ye" userId="68b24f6b3e67b80c" providerId="LiveId" clId="{A2306C68-0F24-463B-B792-E5AE8350EB8D}" dt="2025-06-30T02:07:42.463" v="16" actId="1076"/>
          <ac:picMkLst>
            <pc:docMk/>
            <pc:sldMk cId="2239841349" sldId="349"/>
            <ac:picMk id="7" creationId="{DAF56B00-FDF7-6106-E037-6406B212851F}"/>
          </ac:picMkLst>
        </pc:picChg>
      </pc:sldChg>
      <pc:sldChg chg="modSp mod">
        <pc:chgData name="Ziwen Ye" userId="68b24f6b3e67b80c" providerId="LiveId" clId="{A2306C68-0F24-463B-B792-E5AE8350EB8D}" dt="2025-06-30T01:04:14.655" v="11"/>
        <pc:sldMkLst>
          <pc:docMk/>
          <pc:sldMk cId="18606779" sldId="362"/>
        </pc:sldMkLst>
        <pc:spChg chg="mod">
          <ac:chgData name="Ziwen Ye" userId="68b24f6b3e67b80c" providerId="LiveId" clId="{A2306C68-0F24-463B-B792-E5AE8350EB8D}" dt="2025-06-30T01:04:14.655" v="11"/>
          <ac:spMkLst>
            <pc:docMk/>
            <pc:sldMk cId="18606779" sldId="362"/>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0FA288-BCC8-45E0-B220-F2E4AA0EA088}" type="doc">
      <dgm:prSet loTypeId="urn:microsoft.com/office/officeart/2005/8/layout/arrow2#2" loCatId="process" qsTypeId="urn:microsoft.com/office/officeart/2005/8/quickstyle/simple1#2" qsCatId="simple" csTypeId="urn:microsoft.com/office/officeart/2005/8/colors/accent1_2#2" csCatId="accent1" phldr="1"/>
      <dgm:spPr/>
      <dgm:t>
        <a:bodyPr/>
        <a:lstStyle/>
        <a:p>
          <a:endParaRPr lang="zh-CN" altLang="en-US"/>
        </a:p>
      </dgm:t>
    </dgm:pt>
    <dgm:pt modelId="{01665034-D050-41DD-A06A-1B32158D11C0}">
      <dgm:prSet phldrT="[文本]" custT="1"/>
      <dgm:spPr/>
      <dgm:t>
        <a:bodyPr/>
        <a:lstStyle/>
        <a:p>
          <a:endParaRPr lang="zh-CN" altLang="en-US" sz="2000" dirty="0"/>
        </a:p>
      </dgm:t>
    </dgm:pt>
    <dgm:pt modelId="{5B924F9F-A0EB-4208-A2EC-453A99EF09F7}" type="sibTrans" cxnId="{680927F5-0816-4976-BE09-6D47DD9CCE3C}">
      <dgm:prSet/>
      <dgm:spPr/>
      <dgm:t>
        <a:bodyPr/>
        <a:lstStyle/>
        <a:p>
          <a:endParaRPr lang="zh-CN" altLang="en-US"/>
        </a:p>
      </dgm:t>
    </dgm:pt>
    <dgm:pt modelId="{E6E0FDC6-A84E-481A-B155-45A1541DCE26}" type="parTrans" cxnId="{680927F5-0816-4976-BE09-6D47DD9CCE3C}">
      <dgm:prSet/>
      <dgm:spPr/>
      <dgm:t>
        <a:bodyPr/>
        <a:lstStyle/>
        <a:p>
          <a:endParaRPr lang="zh-CN" altLang="en-US"/>
        </a:p>
      </dgm:t>
    </dgm:pt>
    <dgm:pt modelId="{1DA042B4-9C10-4F20-A07E-34670FEF9AF6}">
      <dgm:prSet phldrT="[文本]" custT="1"/>
      <dgm:spPr/>
      <dgm:t>
        <a:bodyPr/>
        <a:lstStyle/>
        <a:p>
          <a:endParaRPr lang="zh-CN" altLang="en-US" sz="1600" dirty="0"/>
        </a:p>
      </dgm:t>
    </dgm:pt>
    <dgm:pt modelId="{B4C02D40-2F1B-464A-A4B7-2D465E40FB51}" type="sibTrans" cxnId="{2A18292C-8898-450D-B6B0-A082D292B742}">
      <dgm:prSet/>
      <dgm:spPr/>
      <dgm:t>
        <a:bodyPr/>
        <a:lstStyle/>
        <a:p>
          <a:endParaRPr lang="zh-CN" altLang="en-US"/>
        </a:p>
      </dgm:t>
    </dgm:pt>
    <dgm:pt modelId="{C582663E-58AD-4750-B131-54DE5054C1F2}" type="parTrans" cxnId="{2A18292C-8898-450D-B6B0-A082D292B742}">
      <dgm:prSet/>
      <dgm:spPr/>
      <dgm:t>
        <a:bodyPr/>
        <a:lstStyle/>
        <a:p>
          <a:endParaRPr lang="zh-CN" altLang="en-US"/>
        </a:p>
      </dgm:t>
    </dgm:pt>
    <dgm:pt modelId="{064944BE-A89E-4EF3-9E69-AAFFD288CF25}">
      <dgm:prSet phldrT="[文本]"/>
      <dgm:spPr/>
      <dgm:t>
        <a:bodyPr/>
        <a:lstStyle/>
        <a:p>
          <a:endParaRPr lang="zh-CN" altLang="en-US" dirty="0"/>
        </a:p>
      </dgm:t>
    </dgm:pt>
    <dgm:pt modelId="{3A718CC9-2E2D-4CF7-AAA0-8ABF5667535B}" type="parTrans" cxnId="{C41EE161-3552-415C-9669-779AE61AFBB0}">
      <dgm:prSet/>
      <dgm:spPr/>
      <dgm:t>
        <a:bodyPr/>
        <a:lstStyle/>
        <a:p>
          <a:endParaRPr lang="en-US"/>
        </a:p>
      </dgm:t>
    </dgm:pt>
    <dgm:pt modelId="{2B9D3A33-325A-426D-8959-E79C3DC3BB1D}" type="sibTrans" cxnId="{C41EE161-3552-415C-9669-779AE61AFBB0}">
      <dgm:prSet/>
      <dgm:spPr/>
      <dgm:t>
        <a:bodyPr/>
        <a:lstStyle/>
        <a:p>
          <a:endParaRPr lang="en-US"/>
        </a:p>
      </dgm:t>
    </dgm:pt>
    <dgm:pt modelId="{E5830BDA-1B1B-4992-8C94-36DB477ACF0C}">
      <dgm:prSet phldrT="[文本]"/>
      <dgm:spPr/>
      <dgm:t>
        <a:bodyPr/>
        <a:lstStyle/>
        <a:p>
          <a:endParaRPr lang="zh-CN" altLang="en-US" dirty="0"/>
        </a:p>
      </dgm:t>
    </dgm:pt>
    <dgm:pt modelId="{B5D7BFE6-0AA9-488F-8C66-C70A7BFCEF0C}" type="parTrans" cxnId="{0730E812-0EC1-41CE-AB48-D4A867CE197A}">
      <dgm:prSet/>
      <dgm:spPr/>
      <dgm:t>
        <a:bodyPr/>
        <a:lstStyle/>
        <a:p>
          <a:endParaRPr lang="en-US"/>
        </a:p>
      </dgm:t>
    </dgm:pt>
    <dgm:pt modelId="{97B247E2-BE51-475E-B37C-5434D3589045}" type="sibTrans" cxnId="{0730E812-0EC1-41CE-AB48-D4A867CE197A}">
      <dgm:prSet/>
      <dgm:spPr/>
      <dgm:t>
        <a:bodyPr/>
        <a:lstStyle/>
        <a:p>
          <a:endParaRPr lang="en-US"/>
        </a:p>
      </dgm:t>
    </dgm:pt>
    <dgm:pt modelId="{8EA3B921-F4ED-4038-9293-D1D0A8C56CC1}">
      <dgm:prSet phldrT="[文本]"/>
      <dgm:spPr/>
      <dgm:t>
        <a:bodyPr/>
        <a:lstStyle/>
        <a:p>
          <a:endParaRPr lang="zh-CN" altLang="en-US" dirty="0"/>
        </a:p>
      </dgm:t>
    </dgm:pt>
    <dgm:pt modelId="{9E8C28C4-1778-4618-BA58-4C2C079D6AA1}" type="parTrans" cxnId="{D2CE9BFA-27C9-43AA-96E4-9867DC38740F}">
      <dgm:prSet/>
      <dgm:spPr/>
      <dgm:t>
        <a:bodyPr/>
        <a:lstStyle/>
        <a:p>
          <a:endParaRPr lang="en-US"/>
        </a:p>
      </dgm:t>
    </dgm:pt>
    <dgm:pt modelId="{3217CFC6-89B7-4204-AA02-9AE834FA8912}" type="sibTrans" cxnId="{D2CE9BFA-27C9-43AA-96E4-9867DC38740F}">
      <dgm:prSet/>
      <dgm:spPr/>
      <dgm:t>
        <a:bodyPr/>
        <a:lstStyle/>
        <a:p>
          <a:endParaRPr lang="en-US"/>
        </a:p>
      </dgm:t>
    </dgm:pt>
    <dgm:pt modelId="{62D5621A-CE6E-4452-9E25-E9C62AB4BD85}" type="pres">
      <dgm:prSet presAssocID="{7A0FA288-BCC8-45E0-B220-F2E4AA0EA088}" presName="arrowDiagram" presStyleCnt="0">
        <dgm:presLayoutVars>
          <dgm:chMax val="5"/>
          <dgm:dir/>
          <dgm:resizeHandles val="exact"/>
        </dgm:presLayoutVars>
      </dgm:prSet>
      <dgm:spPr/>
    </dgm:pt>
    <dgm:pt modelId="{0B2CDC94-AC1C-47D3-9EAE-7DB5532E3C7F}" type="pres">
      <dgm:prSet presAssocID="{7A0FA288-BCC8-45E0-B220-F2E4AA0EA088}" presName="arrow" presStyleLbl="bgShp" presStyleIdx="0" presStyleCnt="1"/>
      <dgm:spPr/>
    </dgm:pt>
    <dgm:pt modelId="{757FEB0C-F589-44A4-89F4-884AC0C54D03}" type="pres">
      <dgm:prSet presAssocID="{7A0FA288-BCC8-45E0-B220-F2E4AA0EA088}" presName="arrowDiagram5" presStyleCnt="0"/>
      <dgm:spPr/>
    </dgm:pt>
    <dgm:pt modelId="{245CBCCF-AD2C-4D99-92D0-B9F37CB68D69}" type="pres">
      <dgm:prSet presAssocID="{1DA042B4-9C10-4F20-A07E-34670FEF9AF6}" presName="bullet5a" presStyleLbl="node1" presStyleIdx="0" presStyleCnt="5"/>
      <dgm:spPr/>
    </dgm:pt>
    <dgm:pt modelId="{D34FF0AA-4396-418B-B7FE-F2487BCE6BAE}" type="pres">
      <dgm:prSet presAssocID="{1DA042B4-9C10-4F20-A07E-34670FEF9AF6}" presName="textBox5a" presStyleLbl="revTx" presStyleIdx="0" presStyleCnt="5">
        <dgm:presLayoutVars>
          <dgm:bulletEnabled val="1"/>
        </dgm:presLayoutVars>
      </dgm:prSet>
      <dgm:spPr/>
    </dgm:pt>
    <dgm:pt modelId="{B656379B-E9A6-4C12-8E5A-694F0CB6C94F}" type="pres">
      <dgm:prSet presAssocID="{01665034-D050-41DD-A06A-1B32158D11C0}" presName="bullet5b" presStyleLbl="node1" presStyleIdx="1" presStyleCnt="5"/>
      <dgm:spPr/>
    </dgm:pt>
    <dgm:pt modelId="{541EF521-C233-47F4-8CA8-15D1598D5AB2}" type="pres">
      <dgm:prSet presAssocID="{01665034-D050-41DD-A06A-1B32158D11C0}" presName="textBox5b" presStyleLbl="revTx" presStyleIdx="1" presStyleCnt="5">
        <dgm:presLayoutVars>
          <dgm:bulletEnabled val="1"/>
        </dgm:presLayoutVars>
      </dgm:prSet>
      <dgm:spPr/>
    </dgm:pt>
    <dgm:pt modelId="{03B8AE19-570D-4006-AE8D-EE648AF1B218}" type="pres">
      <dgm:prSet presAssocID="{064944BE-A89E-4EF3-9E69-AAFFD288CF25}" presName="bullet5c" presStyleLbl="node1" presStyleIdx="2" presStyleCnt="5" custLinFactNeighborX="-39952" custLinFactNeighborY="19976"/>
      <dgm:spPr/>
    </dgm:pt>
    <dgm:pt modelId="{9F1B1298-BBFC-404E-895B-43103E635F4E}" type="pres">
      <dgm:prSet presAssocID="{064944BE-A89E-4EF3-9E69-AAFFD288CF25}" presName="textBox5c" presStyleLbl="revTx" presStyleIdx="2" presStyleCnt="5">
        <dgm:presLayoutVars>
          <dgm:bulletEnabled val="1"/>
        </dgm:presLayoutVars>
      </dgm:prSet>
      <dgm:spPr/>
    </dgm:pt>
    <dgm:pt modelId="{4045AC02-1CA7-4C7C-BF19-F6721930E9A9}" type="pres">
      <dgm:prSet presAssocID="{E5830BDA-1B1B-4992-8C94-36DB477ACF0C}" presName="bullet5d" presStyleLbl="node1" presStyleIdx="3" presStyleCnt="5" custLinFactNeighborX="-62413" custLinFactNeighborY="9089"/>
      <dgm:spPr/>
    </dgm:pt>
    <dgm:pt modelId="{EF0447E6-55A0-4996-868B-792123CD8CF3}" type="pres">
      <dgm:prSet presAssocID="{E5830BDA-1B1B-4992-8C94-36DB477ACF0C}" presName="textBox5d" presStyleLbl="revTx" presStyleIdx="3" presStyleCnt="5">
        <dgm:presLayoutVars>
          <dgm:bulletEnabled val="1"/>
        </dgm:presLayoutVars>
      </dgm:prSet>
      <dgm:spPr/>
    </dgm:pt>
    <dgm:pt modelId="{9167D836-16CB-4969-8C65-867C64EFE8EC}" type="pres">
      <dgm:prSet presAssocID="{8EA3B921-F4ED-4038-9293-D1D0A8C56CC1}" presName="bullet5e" presStyleLbl="node1" presStyleIdx="4" presStyleCnt="5" custLinFactNeighborX="-78691" custLinFactNeighborY="14783"/>
      <dgm:spPr/>
    </dgm:pt>
    <dgm:pt modelId="{0D7CA36B-4842-4DE4-A458-45F1746D5C2F}" type="pres">
      <dgm:prSet presAssocID="{8EA3B921-F4ED-4038-9293-D1D0A8C56CC1}" presName="textBox5e" presStyleLbl="revTx" presStyleIdx="4" presStyleCnt="5">
        <dgm:presLayoutVars>
          <dgm:bulletEnabled val="1"/>
        </dgm:presLayoutVars>
      </dgm:prSet>
      <dgm:spPr/>
    </dgm:pt>
  </dgm:ptLst>
  <dgm:cxnLst>
    <dgm:cxn modelId="{0730E812-0EC1-41CE-AB48-D4A867CE197A}" srcId="{7A0FA288-BCC8-45E0-B220-F2E4AA0EA088}" destId="{E5830BDA-1B1B-4992-8C94-36DB477ACF0C}" srcOrd="3" destOrd="0" parTransId="{B5D7BFE6-0AA9-488F-8C66-C70A7BFCEF0C}" sibTransId="{97B247E2-BE51-475E-B37C-5434D3589045}"/>
    <dgm:cxn modelId="{2A18292C-8898-450D-B6B0-A082D292B742}" srcId="{7A0FA288-BCC8-45E0-B220-F2E4AA0EA088}" destId="{1DA042B4-9C10-4F20-A07E-34670FEF9AF6}" srcOrd="0" destOrd="0" parTransId="{C582663E-58AD-4750-B131-54DE5054C1F2}" sibTransId="{B4C02D40-2F1B-464A-A4B7-2D465E40FB51}"/>
    <dgm:cxn modelId="{C41EE161-3552-415C-9669-779AE61AFBB0}" srcId="{7A0FA288-BCC8-45E0-B220-F2E4AA0EA088}" destId="{064944BE-A89E-4EF3-9E69-AAFFD288CF25}" srcOrd="2" destOrd="0" parTransId="{3A718CC9-2E2D-4CF7-AAA0-8ABF5667535B}" sibTransId="{2B9D3A33-325A-426D-8959-E79C3DC3BB1D}"/>
    <dgm:cxn modelId="{BE21B472-D71C-4C55-9668-C404077FE437}" type="presOf" srcId="{8EA3B921-F4ED-4038-9293-D1D0A8C56CC1}" destId="{0D7CA36B-4842-4DE4-A458-45F1746D5C2F}" srcOrd="0" destOrd="0" presId="urn:microsoft.com/office/officeart/2005/8/layout/arrow2#2"/>
    <dgm:cxn modelId="{157137AE-F651-4455-B343-E518EC9DFB31}" type="presOf" srcId="{E5830BDA-1B1B-4992-8C94-36DB477ACF0C}" destId="{EF0447E6-55A0-4996-868B-792123CD8CF3}" srcOrd="0" destOrd="0" presId="urn:microsoft.com/office/officeart/2005/8/layout/arrow2#2"/>
    <dgm:cxn modelId="{AE5067C5-43BB-4418-B4B8-F3B34AC61484}" type="presOf" srcId="{7A0FA288-BCC8-45E0-B220-F2E4AA0EA088}" destId="{62D5621A-CE6E-4452-9E25-E9C62AB4BD85}" srcOrd="0" destOrd="0" presId="urn:microsoft.com/office/officeart/2005/8/layout/arrow2#2"/>
    <dgm:cxn modelId="{A8538ACE-2937-4EF7-B71B-343D0EAFBCBD}" type="presOf" srcId="{1DA042B4-9C10-4F20-A07E-34670FEF9AF6}" destId="{D34FF0AA-4396-418B-B7FE-F2487BCE6BAE}" srcOrd="0" destOrd="0" presId="urn:microsoft.com/office/officeart/2005/8/layout/arrow2#2"/>
    <dgm:cxn modelId="{E7FFE2DD-3CF9-419C-B1AF-CC1F72485A80}" type="presOf" srcId="{01665034-D050-41DD-A06A-1B32158D11C0}" destId="{541EF521-C233-47F4-8CA8-15D1598D5AB2}" srcOrd="0" destOrd="0" presId="urn:microsoft.com/office/officeart/2005/8/layout/arrow2#2"/>
    <dgm:cxn modelId="{E2D840EB-C9DB-45EE-A99B-403E7A680245}" type="presOf" srcId="{064944BE-A89E-4EF3-9E69-AAFFD288CF25}" destId="{9F1B1298-BBFC-404E-895B-43103E635F4E}" srcOrd="0" destOrd="0" presId="urn:microsoft.com/office/officeart/2005/8/layout/arrow2#2"/>
    <dgm:cxn modelId="{680927F5-0816-4976-BE09-6D47DD9CCE3C}" srcId="{7A0FA288-BCC8-45E0-B220-F2E4AA0EA088}" destId="{01665034-D050-41DD-A06A-1B32158D11C0}" srcOrd="1" destOrd="0" parTransId="{E6E0FDC6-A84E-481A-B155-45A1541DCE26}" sibTransId="{5B924F9F-A0EB-4208-A2EC-453A99EF09F7}"/>
    <dgm:cxn modelId="{D2CE9BFA-27C9-43AA-96E4-9867DC38740F}" srcId="{7A0FA288-BCC8-45E0-B220-F2E4AA0EA088}" destId="{8EA3B921-F4ED-4038-9293-D1D0A8C56CC1}" srcOrd="4" destOrd="0" parTransId="{9E8C28C4-1778-4618-BA58-4C2C079D6AA1}" sibTransId="{3217CFC6-89B7-4204-AA02-9AE834FA8912}"/>
    <dgm:cxn modelId="{33DD87A1-2143-419A-9B7A-6BED3EED5C90}" type="presParOf" srcId="{62D5621A-CE6E-4452-9E25-E9C62AB4BD85}" destId="{0B2CDC94-AC1C-47D3-9EAE-7DB5532E3C7F}" srcOrd="0" destOrd="0" presId="urn:microsoft.com/office/officeart/2005/8/layout/arrow2#2"/>
    <dgm:cxn modelId="{1B737555-44D4-46F5-AF10-FF2498DEBC50}" type="presParOf" srcId="{62D5621A-CE6E-4452-9E25-E9C62AB4BD85}" destId="{757FEB0C-F589-44A4-89F4-884AC0C54D03}" srcOrd="1" destOrd="0" presId="urn:microsoft.com/office/officeart/2005/8/layout/arrow2#2"/>
    <dgm:cxn modelId="{1C6345AF-D202-4A3D-A3AC-DF9EB308D987}" type="presParOf" srcId="{757FEB0C-F589-44A4-89F4-884AC0C54D03}" destId="{245CBCCF-AD2C-4D99-92D0-B9F37CB68D69}" srcOrd="0" destOrd="0" presId="urn:microsoft.com/office/officeart/2005/8/layout/arrow2#2"/>
    <dgm:cxn modelId="{C1452A9C-F07E-497A-A1AC-D632BFFE8CB5}" type="presParOf" srcId="{757FEB0C-F589-44A4-89F4-884AC0C54D03}" destId="{D34FF0AA-4396-418B-B7FE-F2487BCE6BAE}" srcOrd="1" destOrd="0" presId="urn:microsoft.com/office/officeart/2005/8/layout/arrow2#2"/>
    <dgm:cxn modelId="{29A97C2E-A071-4F7D-A9B6-9C06141164EB}" type="presParOf" srcId="{757FEB0C-F589-44A4-89F4-884AC0C54D03}" destId="{B656379B-E9A6-4C12-8E5A-694F0CB6C94F}" srcOrd="2" destOrd="0" presId="urn:microsoft.com/office/officeart/2005/8/layout/arrow2#2"/>
    <dgm:cxn modelId="{73C74F58-3794-46B7-A88F-082205169FB2}" type="presParOf" srcId="{757FEB0C-F589-44A4-89F4-884AC0C54D03}" destId="{541EF521-C233-47F4-8CA8-15D1598D5AB2}" srcOrd="3" destOrd="0" presId="urn:microsoft.com/office/officeart/2005/8/layout/arrow2#2"/>
    <dgm:cxn modelId="{A8D2CF7D-C46B-4F7A-BAA8-4358F8D7F108}" type="presParOf" srcId="{757FEB0C-F589-44A4-89F4-884AC0C54D03}" destId="{03B8AE19-570D-4006-AE8D-EE648AF1B218}" srcOrd="4" destOrd="0" presId="urn:microsoft.com/office/officeart/2005/8/layout/arrow2#2"/>
    <dgm:cxn modelId="{6E579AA1-C9B7-4008-92CA-F6C410756F7F}" type="presParOf" srcId="{757FEB0C-F589-44A4-89F4-884AC0C54D03}" destId="{9F1B1298-BBFC-404E-895B-43103E635F4E}" srcOrd="5" destOrd="0" presId="urn:microsoft.com/office/officeart/2005/8/layout/arrow2#2"/>
    <dgm:cxn modelId="{65272AA1-1B27-41AA-851C-D984E6BB93E8}" type="presParOf" srcId="{757FEB0C-F589-44A4-89F4-884AC0C54D03}" destId="{4045AC02-1CA7-4C7C-BF19-F6721930E9A9}" srcOrd="6" destOrd="0" presId="urn:microsoft.com/office/officeart/2005/8/layout/arrow2#2"/>
    <dgm:cxn modelId="{753D76AC-50CD-4A41-A173-F7EF1B0DA0AF}" type="presParOf" srcId="{757FEB0C-F589-44A4-89F4-884AC0C54D03}" destId="{EF0447E6-55A0-4996-868B-792123CD8CF3}" srcOrd="7" destOrd="0" presId="urn:microsoft.com/office/officeart/2005/8/layout/arrow2#2"/>
    <dgm:cxn modelId="{58D0D61A-4F77-4AA3-B86D-8824FCA369F2}" type="presParOf" srcId="{757FEB0C-F589-44A4-89F4-884AC0C54D03}" destId="{9167D836-16CB-4969-8C65-867C64EFE8EC}" srcOrd="8" destOrd="0" presId="urn:microsoft.com/office/officeart/2005/8/layout/arrow2#2"/>
    <dgm:cxn modelId="{D02BD873-A386-47D9-8B08-D83621114AE4}" type="presParOf" srcId="{757FEB0C-F589-44A4-89F4-884AC0C54D03}" destId="{0D7CA36B-4842-4DE4-A458-45F1746D5C2F}" srcOrd="9" destOrd="0" presId="urn:microsoft.com/office/officeart/2005/8/layout/arrow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CDC94-AC1C-47D3-9EAE-7DB5532E3C7F}">
      <dsp:nvSpPr>
        <dsp:cNvPr id="0" name=""/>
        <dsp:cNvSpPr/>
      </dsp:nvSpPr>
      <dsp:spPr>
        <a:xfrm>
          <a:off x="42995" y="0"/>
          <a:ext cx="9155012" cy="572188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CBCCF-AD2C-4D99-92D0-B9F37CB68D69}">
      <dsp:nvSpPr>
        <dsp:cNvPr id="0" name=""/>
        <dsp:cNvSpPr/>
      </dsp:nvSpPr>
      <dsp:spPr>
        <a:xfrm>
          <a:off x="944763" y="4254792"/>
          <a:ext cx="210565" cy="21056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FF0AA-4396-418B-B7FE-F2487BCE6BAE}">
      <dsp:nvSpPr>
        <dsp:cNvPr id="0" name=""/>
        <dsp:cNvSpPr/>
      </dsp:nvSpPr>
      <dsp:spPr>
        <a:xfrm>
          <a:off x="1050046" y="4360074"/>
          <a:ext cx="1199306" cy="1361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574" tIns="0" rIns="0" bIns="0" numCol="1" spcCol="1270" anchor="t" anchorCtr="0">
          <a:noAutofit/>
        </a:bodyPr>
        <a:lstStyle/>
        <a:p>
          <a:pPr marL="0" lvl="0" indent="0" algn="l" defTabSz="711200">
            <a:lnSpc>
              <a:spcPct val="90000"/>
            </a:lnSpc>
            <a:spcBef>
              <a:spcPct val="0"/>
            </a:spcBef>
            <a:spcAft>
              <a:spcPct val="35000"/>
            </a:spcAft>
            <a:buNone/>
          </a:pPr>
          <a:endParaRPr lang="zh-CN" altLang="en-US" sz="1600" kern="1200" dirty="0"/>
        </a:p>
      </dsp:txBody>
      <dsp:txXfrm>
        <a:off x="1050046" y="4360074"/>
        <a:ext cx="1199306" cy="1361808"/>
      </dsp:txXfrm>
    </dsp:sp>
    <dsp:sp modelId="{B656379B-E9A6-4C12-8E5A-694F0CB6C94F}">
      <dsp:nvSpPr>
        <dsp:cNvPr id="0" name=""/>
        <dsp:cNvSpPr/>
      </dsp:nvSpPr>
      <dsp:spPr>
        <a:xfrm>
          <a:off x="2084562" y="3159623"/>
          <a:ext cx="329580" cy="329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EF521-C233-47F4-8CA8-15D1598D5AB2}">
      <dsp:nvSpPr>
        <dsp:cNvPr id="0" name=""/>
        <dsp:cNvSpPr/>
      </dsp:nvSpPr>
      <dsp:spPr>
        <a:xfrm>
          <a:off x="2249353" y="3324414"/>
          <a:ext cx="1519732" cy="2397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638" tIns="0" rIns="0" bIns="0" numCol="1" spcCol="1270" anchor="t" anchorCtr="0">
          <a:noAutofit/>
        </a:bodyPr>
        <a:lstStyle/>
        <a:p>
          <a:pPr marL="0" lvl="0" indent="0" algn="l" defTabSz="889000">
            <a:lnSpc>
              <a:spcPct val="90000"/>
            </a:lnSpc>
            <a:spcBef>
              <a:spcPct val="0"/>
            </a:spcBef>
            <a:spcAft>
              <a:spcPct val="35000"/>
            </a:spcAft>
            <a:buNone/>
          </a:pPr>
          <a:endParaRPr lang="zh-CN" altLang="en-US" sz="2000" kern="1200" dirty="0"/>
        </a:p>
      </dsp:txBody>
      <dsp:txXfrm>
        <a:off x="2249353" y="3324414"/>
        <a:ext cx="1519732" cy="2397468"/>
      </dsp:txXfrm>
    </dsp:sp>
    <dsp:sp modelId="{03B8AE19-570D-4006-AE8D-EE648AF1B218}">
      <dsp:nvSpPr>
        <dsp:cNvPr id="0" name=""/>
        <dsp:cNvSpPr/>
      </dsp:nvSpPr>
      <dsp:spPr>
        <a:xfrm>
          <a:off x="3373799" y="2374247"/>
          <a:ext cx="439440" cy="4394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B1298-BBFC-404E-895B-43103E635F4E}">
      <dsp:nvSpPr>
        <dsp:cNvPr id="0" name=""/>
        <dsp:cNvSpPr/>
      </dsp:nvSpPr>
      <dsp:spPr>
        <a:xfrm>
          <a:off x="3769085" y="2506184"/>
          <a:ext cx="1766917" cy="3215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850" tIns="0" rIns="0" bIns="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3769085" y="2506184"/>
        <a:ext cx="1766917" cy="3215698"/>
      </dsp:txXfrm>
    </dsp:sp>
    <dsp:sp modelId="{4045AC02-1CA7-4C7C-BF19-F6721930E9A9}">
      <dsp:nvSpPr>
        <dsp:cNvPr id="0" name=""/>
        <dsp:cNvSpPr/>
      </dsp:nvSpPr>
      <dsp:spPr>
        <a:xfrm>
          <a:off x="4897934" y="1656006"/>
          <a:ext cx="567610" cy="5676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447E6-55A0-4996-868B-792123CD8CF3}">
      <dsp:nvSpPr>
        <dsp:cNvPr id="0" name=""/>
        <dsp:cNvSpPr/>
      </dsp:nvSpPr>
      <dsp:spPr>
        <a:xfrm>
          <a:off x="5536002" y="1888221"/>
          <a:ext cx="1831002" cy="3833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765" tIns="0" rIns="0" bIns="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5536002" y="1888221"/>
        <a:ext cx="1831002" cy="3833661"/>
      </dsp:txXfrm>
    </dsp:sp>
    <dsp:sp modelId="{9167D836-16CB-4969-8C65-867C64EFE8EC}">
      <dsp:nvSpPr>
        <dsp:cNvPr id="0" name=""/>
        <dsp:cNvSpPr/>
      </dsp:nvSpPr>
      <dsp:spPr>
        <a:xfrm>
          <a:off x="6436252" y="1255871"/>
          <a:ext cx="723246" cy="7232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CA36B-4842-4DE4-A458-45F1746D5C2F}">
      <dsp:nvSpPr>
        <dsp:cNvPr id="0" name=""/>
        <dsp:cNvSpPr/>
      </dsp:nvSpPr>
      <dsp:spPr>
        <a:xfrm>
          <a:off x="7367005" y="1510577"/>
          <a:ext cx="1831002" cy="42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3233" tIns="0" rIns="0" bIns="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7367005" y="1510577"/>
        <a:ext cx="1831002" cy="4211305"/>
      </dsp:txXfrm>
    </dsp:sp>
  </dsp:spTree>
</dsp:drawing>
</file>

<file path=ppt/diagrams/layout1.xml><?xml version="1.0" encoding="utf-8"?>
<dgm:layoutDef xmlns:dgm="http://schemas.openxmlformats.org/drawingml/2006/diagram" xmlns:a="http://schemas.openxmlformats.org/drawingml/2006/main" uniqueId="urn:microsoft.com/office/officeart/2005/8/layout/arrow2#2">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4433-9894-4477-9B1E-61BBF47033A1}" type="datetimeFigureOut">
              <a:rPr lang="zh-CN" altLang="en-US" smtClean="0"/>
              <a:t>2025/7/2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5BC43-7485-4F6C-86B9-BF93B86F3C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itchFamily="2" charset="-122"/>
                <a:cs typeface="Times New Roman" panose="02020603050405020304" pitchFamily="18" charset="0"/>
              </a:rPr>
              <a:t>首先我先简单介绍一下过去几年和整个项目有关的项目的发展，往年项目的主要内容如图所示，例如</a:t>
            </a:r>
            <a:r>
              <a:rPr lang="en-US" altLang="zh-CN" sz="1800" kern="100" dirty="0">
                <a:effectLst/>
                <a:latin typeface="Calibri" panose="020F0502020204030204" pitchFamily="34" charset="0"/>
                <a:ea typeface="宋体" pitchFamily="2" charset="-122"/>
                <a:cs typeface="Times New Roman" panose="02020603050405020304" pitchFamily="18" charset="0"/>
              </a:rPr>
              <a:t>2022</a:t>
            </a:r>
            <a:r>
              <a:rPr lang="zh-CN" altLang="zh-CN" sz="1800" kern="100" dirty="0">
                <a:effectLst/>
                <a:latin typeface="Calibri" panose="020F0502020204030204" pitchFamily="34" charset="0"/>
                <a:ea typeface="宋体" pitchFamily="2" charset="-122"/>
                <a:cs typeface="Times New Roman" panose="02020603050405020304" pitchFamily="18" charset="0"/>
              </a:rPr>
              <a:t>年</a:t>
            </a:r>
            <a:r>
              <a:rPr lang="en-US" altLang="zh-CN" sz="1800" kern="100" dirty="0">
                <a:effectLst/>
                <a:latin typeface="Calibri" panose="020F0502020204030204" pitchFamily="34" charset="0"/>
                <a:ea typeface="宋体" pitchFamily="2" charset="-122"/>
                <a:cs typeface="Times New Roman" panose="02020603050405020304" pitchFamily="18" charset="0"/>
              </a:rPr>
              <a:t>TOBEDONE</a:t>
            </a:r>
            <a:r>
              <a:rPr lang="zh-CN" altLang="zh-CN" sz="1800" kern="100" dirty="0">
                <a:effectLst/>
                <a:latin typeface="Calibri" panose="020F0502020204030204" pitchFamily="34" charset="0"/>
                <a:ea typeface="宋体" pitchFamily="2" charset="-122"/>
                <a:cs typeface="Times New Roman" panose="02020603050405020304" pitchFamily="18" charset="0"/>
              </a:rPr>
              <a:t>实现了分布式存储，网页端执行操作，另外部署了监控，</a:t>
            </a:r>
          </a:p>
          <a:p>
            <a:pPr algn="just"/>
            <a:r>
              <a:rPr lang="zh-CN" altLang="en-US" sz="1800" kern="100" dirty="0">
                <a:effectLst/>
                <a:latin typeface="Calibri" panose="020F0502020204030204" pitchFamily="34" charset="0"/>
                <a:ea typeface="宋体" pitchFamily="2" charset="-122"/>
                <a:cs typeface="Times New Roman" panose="02020603050405020304" pitchFamily="18" charset="0"/>
              </a:rPr>
              <a:t>而</a:t>
            </a:r>
            <a:r>
              <a:rPr lang="en-US" altLang="zh-CN" sz="1800" kern="100" dirty="0">
                <a:effectLst/>
                <a:latin typeface="Calibri" panose="020F0502020204030204" pitchFamily="34" charset="0"/>
                <a:ea typeface="宋体" pitchFamily="2" charset="-122"/>
                <a:cs typeface="Times New Roman" panose="02020603050405020304" pitchFamily="18" charset="0"/>
              </a:rPr>
              <a:t>glowfs</a:t>
            </a:r>
            <a:r>
              <a:rPr lang="zh-CN" altLang="en-US" sz="1800" kern="100" dirty="0">
                <a:effectLst/>
                <a:latin typeface="Calibri" panose="020F0502020204030204" pitchFamily="34" charset="0"/>
                <a:ea typeface="宋体" pitchFamily="2" charset="-122"/>
                <a:cs typeface="Times New Roman" panose="02020603050405020304" pitchFamily="18" charset="0"/>
              </a:rPr>
              <a:t>主要在数据一致性和前端和可视化，</a:t>
            </a:r>
            <a:r>
              <a:rPr lang="en-US" altLang="zh-CN" sz="1800" kern="100" dirty="0">
                <a:effectLst/>
                <a:latin typeface="Calibri" panose="020F0502020204030204" pitchFamily="34" charset="0"/>
                <a:ea typeface="宋体" pitchFamily="2" charset="-122"/>
                <a:cs typeface="Times New Roman" panose="02020603050405020304" pitchFamily="18" charset="0"/>
              </a:rPr>
              <a:t>ray</a:t>
            </a:r>
            <a:r>
              <a:rPr lang="zh-CN" altLang="en-US" sz="1800" kern="100" dirty="0">
                <a:effectLst/>
                <a:latin typeface="Calibri" panose="020F0502020204030204" pitchFamily="34" charset="0"/>
                <a:ea typeface="宋体" pitchFamily="2" charset="-122"/>
                <a:cs typeface="Times New Roman" panose="02020603050405020304" pitchFamily="18" charset="0"/>
              </a:rPr>
              <a:t>打标算法等方面做出了作出优化，而我们组则是在</a:t>
            </a:r>
            <a:r>
              <a:rPr lang="en-US" altLang="zh-CN" sz="1800" kern="100" dirty="0">
                <a:effectLst/>
                <a:latin typeface="Calibri" panose="020F0502020204030204" pitchFamily="34" charset="0"/>
                <a:ea typeface="宋体" pitchFamily="2" charset="-122"/>
                <a:cs typeface="Times New Roman" panose="02020603050405020304" pitchFamily="18" charset="0"/>
              </a:rPr>
              <a:t>glowfs</a:t>
            </a:r>
            <a:r>
              <a:rPr lang="zh-CN" altLang="en-US" sz="1800" kern="100" dirty="0">
                <a:effectLst/>
                <a:latin typeface="Calibri" panose="020F0502020204030204" pitchFamily="34" charset="0"/>
                <a:ea typeface="宋体" pitchFamily="2" charset="-122"/>
                <a:cs typeface="Times New Roman" panose="02020603050405020304" pitchFamily="18" charset="0"/>
              </a:rPr>
              <a:t>的基础上加入了多模态大模型，反向代理，</a:t>
            </a:r>
            <a:r>
              <a:rPr lang="en-US" altLang="zh-CN" sz="1800" kern="100" dirty="0">
                <a:effectLst/>
                <a:latin typeface="Calibri" panose="020F0502020204030204" pitchFamily="34" charset="0"/>
                <a:ea typeface="宋体" pitchFamily="2" charset="-122"/>
                <a:cs typeface="Times New Roman" panose="02020603050405020304" pitchFamily="18" charset="0"/>
              </a:rPr>
              <a:t>juicefs</a:t>
            </a:r>
            <a:r>
              <a:rPr lang="zh-CN" altLang="en-US" sz="1800" kern="100" dirty="0">
                <a:effectLst/>
                <a:latin typeface="Calibri" panose="020F0502020204030204" pitchFamily="34" charset="0"/>
                <a:ea typeface="宋体" pitchFamily="2" charset="-122"/>
                <a:cs typeface="Times New Roman" panose="02020603050405020304" pitchFamily="18" charset="0"/>
              </a:rPr>
              <a:t>以及向量化存储和检索等方面作出了优化</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8</a:t>
            </a:fld>
            <a:endParaRPr lang="zh-CN" altLang="en-US"/>
          </a:p>
        </p:txBody>
      </p:sp>
    </p:spTree>
    <p:extLst>
      <p:ext uri="{BB962C8B-B14F-4D97-AF65-F5344CB8AC3E}">
        <p14:creationId xmlns:p14="http://schemas.microsoft.com/office/powerpoint/2010/main" val="1686695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F815BC43-7485-4F6C-86B9-BF93B86F3CB2}" type="slidenum">
              <a:rPr lang="zh-CN" altLang="en-US" smtClean="0"/>
              <a:t>53</a:t>
            </a:fld>
            <a:endParaRPr lang="zh-CN" altLang="en-US"/>
          </a:p>
        </p:txBody>
      </p:sp>
    </p:spTree>
    <p:extLst>
      <p:ext uri="{BB962C8B-B14F-4D97-AF65-F5344CB8AC3E}">
        <p14:creationId xmlns:p14="http://schemas.microsoft.com/office/powerpoint/2010/main" val="324448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2" name="bg_right"/>
          <p:cNvPicPr>
            <a:picLocks noChangeAspect="1"/>
          </p:cNvPicPr>
          <p:nvPr userDrawn="1"/>
        </p:nvPicPr>
        <p:blipFill rotWithShape="1">
          <a:blip r:embed="rId2"/>
          <a:srcRect r="11111"/>
          <a:stretch/>
        </p:blipFill>
        <p:spPr>
          <a:xfrm>
            <a:off x="8128000" y="-2621"/>
            <a:ext cx="4064000" cy="6858000"/>
          </a:xfrm>
          <a:prstGeom prst="rect">
            <a:avLst/>
          </a:prstGeom>
        </p:spPr>
      </p:pic>
      <p:pic>
        <p:nvPicPr>
          <p:cNvPr id="3" name="bg_left"/>
          <p:cNvPicPr>
            <a:picLocks noChangeAspect="1"/>
          </p:cNvPicPr>
          <p:nvPr userDrawn="1"/>
        </p:nvPicPr>
        <p:blipFill>
          <a:blip r:embed="rId2"/>
          <a:stretch>
            <a:fillRect/>
          </a:stretch>
        </p:blipFill>
        <p:spPr>
          <a:xfrm>
            <a:off x="0" y="0"/>
            <a:ext cx="4572000" cy="6858000"/>
          </a:xfrm>
          <a:prstGeom prst="rect">
            <a:avLst/>
          </a:prstGeom>
        </p:spPr>
      </p:pic>
      <p:sp>
        <p:nvSpPr>
          <p:cNvPr id="4" name="bg_main_theme"/>
          <p:cNvSpPr/>
          <p:nvPr userDrawn="1"/>
        </p:nvSpPr>
        <p:spPr>
          <a:xfrm>
            <a:off x="312912" y="0"/>
            <a:ext cx="859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ttern"/>
          <p:cNvSpPr/>
          <p:nvPr userDrawn="1"/>
        </p:nvSpPr>
        <p:spPr>
          <a:xfrm>
            <a:off x="312912" y="2951480"/>
            <a:ext cx="8597407" cy="3903899"/>
          </a:xfrm>
          <a:prstGeom prst="rect">
            <a:avLst/>
          </a:prstGeom>
          <a:blipFill dpi="0" rotWithShape="1">
            <a:blip r:embed="rId3">
              <a:alphaModFix amt="20000"/>
            </a:blip>
            <a:srcRect/>
            <a:stretch>
              <a:fillRect l="-16369" t="-11784" r="-7157"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main_board"/>
          <p:cNvGrpSpPr/>
          <p:nvPr userDrawn="1"/>
        </p:nvGrpSpPr>
        <p:grpSpPr>
          <a:xfrm>
            <a:off x="726440" y="1400452"/>
            <a:ext cx="8600440" cy="2709268"/>
            <a:chOff x="685800" y="1400452"/>
            <a:chExt cx="8600440" cy="2709268"/>
          </a:xfrm>
          <a:effectLst>
            <a:outerShdw blurRad="203200" dist="38100" dir="2700000" algn="tl" rotWithShape="0">
              <a:prstClr val="black">
                <a:alpha val="19000"/>
              </a:prstClr>
            </a:outerShdw>
          </a:effectLst>
        </p:grpSpPr>
        <p:sp>
          <p:nvSpPr>
            <p:cNvPr id="7"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ctrTitle" hasCustomPrompt="1"/>
          </p:nvPr>
        </p:nvSpPr>
        <p:spPr>
          <a:xfrm>
            <a:off x="1146089" y="2004459"/>
            <a:ext cx="7934411" cy="833633"/>
          </a:xfrm>
        </p:spPr>
        <p:txBody>
          <a:bodyPr anchor="ctr">
            <a:noAutofit/>
          </a:bodyPr>
          <a:lstStyle>
            <a:lvl1pPr algn="l">
              <a:defRPr sz="6000" b="1">
                <a:solidFill>
                  <a:schemeClr val="accent1">
                    <a:lumMod val="75000"/>
                  </a:schemeClr>
                </a:solidFill>
              </a:defRPr>
            </a:lvl1pPr>
          </a:lstStyle>
          <a:p>
            <a:r>
              <a:rPr lang="zh-CN" altLang="en-US" dirty="0"/>
              <a:t>单击编辑标题</a:t>
            </a:r>
          </a:p>
        </p:txBody>
      </p:sp>
      <p:sp>
        <p:nvSpPr>
          <p:cNvPr id="10" name="副标题 2"/>
          <p:cNvSpPr>
            <a:spLocks noGrp="1"/>
          </p:cNvSpPr>
          <p:nvPr>
            <p:ph type="subTitle" idx="1" hasCustomPrompt="1"/>
          </p:nvPr>
        </p:nvSpPr>
        <p:spPr>
          <a:xfrm>
            <a:off x="1146089" y="2838092"/>
            <a:ext cx="793441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1" name="矩形 15"/>
          <p:cNvSpPr/>
          <p:nvPr userDrawn="1"/>
        </p:nvSpPr>
        <p:spPr>
          <a:xfrm>
            <a:off x="72238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jwc_logo"/>
          <p:cNvGrpSpPr/>
          <p:nvPr userDrawn="1"/>
        </p:nvGrpSpPr>
        <p:grpSpPr>
          <a:xfrm>
            <a:off x="1146090" y="6242962"/>
            <a:ext cx="1809740" cy="305514"/>
            <a:chOff x="8729725" y="4570716"/>
            <a:chExt cx="2830513" cy="477838"/>
          </a:xfrm>
          <a:solidFill>
            <a:schemeClr val="bg1">
              <a:alpha val="50000"/>
            </a:schemeClr>
          </a:solidFill>
        </p:grpSpPr>
        <p:sp>
          <p:nvSpPr>
            <p:cNvPr id="13"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pic>
        <p:nvPicPr>
          <p:cNvPr id="33"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34" name="bg_left"/>
          <p:cNvPicPr>
            <a:picLocks noChangeAspect="1"/>
          </p:cNvPicPr>
          <p:nvPr userDrawn="1"/>
        </p:nvPicPr>
        <p:blipFill>
          <a:blip r:embed="rId2"/>
          <a:stretch>
            <a:fillRect/>
          </a:stretch>
        </p:blipFill>
        <p:spPr>
          <a:xfrm>
            <a:off x="0" y="0"/>
            <a:ext cx="4572000" cy="6858000"/>
          </a:xfrm>
          <a:prstGeom prst="rect">
            <a:avLst/>
          </a:prstGeom>
        </p:spPr>
      </p:pic>
      <p:sp>
        <p:nvSpPr>
          <p:cNvPr id="35"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main_board"/>
          <p:cNvGrpSpPr/>
          <p:nvPr userDrawn="1"/>
        </p:nvGrpSpPr>
        <p:grpSpPr>
          <a:xfrm>
            <a:off x="726439" y="825500"/>
            <a:ext cx="9539301" cy="4781549"/>
            <a:chOff x="685800" y="1400452"/>
            <a:chExt cx="8600440" cy="2709268"/>
          </a:xfrm>
          <a:effectLst>
            <a:outerShdw blurRad="203200" dist="38100" dir="2700000" algn="tl" rotWithShape="0">
              <a:prstClr val="black">
                <a:alpha val="19000"/>
              </a:prstClr>
            </a:outerShdw>
          </a:effectLst>
        </p:grpSpPr>
        <p:sp>
          <p:nvSpPr>
            <p:cNvPr id="38"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12"/>
            <p:cNvSpPr/>
            <p:nvPr userDrawn="1"/>
          </p:nvSpPr>
          <p:spPr>
            <a:xfrm>
              <a:off x="685800" y="1458019"/>
              <a:ext cx="8600440" cy="265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占位符 5"/>
          <p:cNvSpPr>
            <a:spLocks noGrp="1"/>
          </p:cNvSpPr>
          <p:nvPr>
            <p:ph type="body" sz="quarter" idx="11"/>
          </p:nvPr>
        </p:nvSpPr>
        <p:spPr>
          <a:xfrm>
            <a:off x="1066007" y="2432050"/>
            <a:ext cx="8909844" cy="2471738"/>
          </a:xfrm>
        </p:spPr>
        <p:txBody>
          <a:bodyPr/>
          <a:lstStyle>
            <a:lvl1pPr marL="266700" indent="-266700">
              <a:buFont typeface="Arial" panose="020B0604020202020204" pitchFamily="34" charset="0"/>
              <a:buChar char="•"/>
              <a:defRPr/>
            </a:lvl1pPr>
          </a:lstStyle>
          <a:p>
            <a:pPr lvl="0"/>
            <a:endParaRPr lang="zh-CN" altLang="en-US" dirty="0"/>
          </a:p>
        </p:txBody>
      </p:sp>
      <p:sp>
        <p:nvSpPr>
          <p:cNvPr id="41" name="矩形 39"/>
          <p:cNvSpPr/>
          <p:nvPr userDrawn="1"/>
        </p:nvSpPr>
        <p:spPr>
          <a:xfrm>
            <a:off x="722384" y="1332206"/>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标题 9"/>
          <p:cNvSpPr>
            <a:spLocks noGrp="1"/>
          </p:cNvSpPr>
          <p:nvPr>
            <p:ph type="title" hasCustomPrompt="1"/>
          </p:nvPr>
        </p:nvSpPr>
        <p:spPr>
          <a:xfrm>
            <a:off x="1066006" y="1216332"/>
            <a:ext cx="8909844" cy="1021080"/>
          </a:xfrm>
        </p:spPr>
        <p:txBody>
          <a:bodyPr/>
          <a:lstStyle>
            <a:lvl1pPr>
              <a:defRPr b="1">
                <a:solidFill>
                  <a:schemeClr val="accent1">
                    <a:lumMod val="75000"/>
                  </a:schemeClr>
                </a:solidFill>
              </a:defRPr>
            </a:lvl1pPr>
          </a:lstStyle>
          <a:p>
            <a:r>
              <a:rPr lang="zh-CN" altLang="en-US" dirty="0"/>
              <a:t>目录</a:t>
            </a:r>
          </a:p>
        </p:txBody>
      </p:sp>
      <p:grpSp>
        <p:nvGrpSpPr>
          <p:cNvPr id="43" name="jwc_logo"/>
          <p:cNvGrpSpPr/>
          <p:nvPr userDrawn="1"/>
        </p:nvGrpSpPr>
        <p:grpSpPr>
          <a:xfrm>
            <a:off x="1146090" y="6242962"/>
            <a:ext cx="1809740" cy="305514"/>
            <a:chOff x="8729725" y="4570716"/>
            <a:chExt cx="2830513" cy="477838"/>
          </a:xfrm>
          <a:solidFill>
            <a:schemeClr val="bg1">
              <a:alpha val="50000"/>
            </a:schemeClr>
          </a:solidFill>
        </p:grpSpPr>
        <p:sp>
          <p:nvSpPr>
            <p:cNvPr id="4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64"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65" name="bg_left"/>
          <p:cNvPicPr>
            <a:picLocks noChangeAspect="1"/>
          </p:cNvPicPr>
          <p:nvPr userDrawn="1"/>
        </p:nvPicPr>
        <p:blipFill>
          <a:blip r:embed="rId2"/>
          <a:stretch>
            <a:fillRect/>
          </a:stretch>
        </p:blipFill>
        <p:spPr>
          <a:xfrm>
            <a:off x="0" y="0"/>
            <a:ext cx="4572000" cy="6858000"/>
          </a:xfrm>
          <a:prstGeom prst="rect">
            <a:avLst/>
          </a:prstGeom>
        </p:spPr>
      </p:pic>
      <p:sp>
        <p:nvSpPr>
          <p:cNvPr id="66"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main_board"/>
          <p:cNvGrpSpPr/>
          <p:nvPr userDrawn="1"/>
        </p:nvGrpSpPr>
        <p:grpSpPr>
          <a:xfrm>
            <a:off x="726439" y="2305227"/>
            <a:ext cx="9539301" cy="1928259"/>
            <a:chOff x="685800" y="1400452"/>
            <a:chExt cx="8600440" cy="2709268"/>
          </a:xfrm>
          <a:effectLst>
            <a:outerShdw blurRad="203200" dist="38100" dir="2700000" algn="tl" rotWithShape="0">
              <a:prstClr val="black">
                <a:alpha val="19000"/>
              </a:prstClr>
            </a:outerShdw>
          </a:effectLst>
        </p:grpSpPr>
        <p:sp>
          <p:nvSpPr>
            <p:cNvPr id="69"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2"/>
            <p:cNvSpPr/>
            <p:nvPr userDrawn="1"/>
          </p:nvSpPr>
          <p:spPr>
            <a:xfrm>
              <a:off x="685800" y="1542955"/>
              <a:ext cx="8600440" cy="2566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标题 1"/>
          <p:cNvSpPr>
            <a:spLocks noGrp="1"/>
          </p:cNvSpPr>
          <p:nvPr>
            <p:ph type="ctrTitle" hasCustomPrompt="1"/>
          </p:nvPr>
        </p:nvSpPr>
        <p:spPr>
          <a:xfrm>
            <a:off x="1808158" y="2774484"/>
            <a:ext cx="7726680" cy="833633"/>
          </a:xfrm>
        </p:spPr>
        <p:txBody>
          <a:bodyPr anchor="ctr">
            <a:normAutofit/>
          </a:bodyPr>
          <a:lstStyle>
            <a:lvl1pPr algn="l">
              <a:defRPr sz="4000" b="1">
                <a:solidFill>
                  <a:schemeClr val="accent1">
                    <a:lumMod val="75000"/>
                  </a:schemeClr>
                </a:solidFill>
              </a:defRPr>
            </a:lvl1pPr>
          </a:lstStyle>
          <a:p>
            <a:r>
              <a:rPr lang="zh-CN" altLang="en-US" dirty="0"/>
              <a:t>单击编辑小节标题</a:t>
            </a:r>
          </a:p>
        </p:txBody>
      </p:sp>
      <p:sp>
        <p:nvSpPr>
          <p:cNvPr id="72" name="副标题 2"/>
          <p:cNvSpPr>
            <a:spLocks noGrp="1"/>
          </p:cNvSpPr>
          <p:nvPr>
            <p:ph type="subTitle" idx="1" hasCustomPrompt="1"/>
          </p:nvPr>
        </p:nvSpPr>
        <p:spPr>
          <a:xfrm>
            <a:off x="1808158" y="3617738"/>
            <a:ext cx="7726680" cy="409918"/>
          </a:xfrm>
        </p:spPr>
        <p:txBody>
          <a:bodyPr>
            <a:normAutofit/>
          </a:bodyPr>
          <a:lstStyle>
            <a:lvl1pPr marL="0" indent="0" algn="l">
              <a:buNone/>
              <a:defRPr sz="18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73" name="文本占位符 4"/>
          <p:cNvSpPr>
            <a:spLocks noGrp="1"/>
          </p:cNvSpPr>
          <p:nvPr>
            <p:ph type="body" sz="quarter" idx="10" hasCustomPrompt="1"/>
          </p:nvPr>
        </p:nvSpPr>
        <p:spPr>
          <a:xfrm>
            <a:off x="727075" y="2800739"/>
            <a:ext cx="898525" cy="883066"/>
          </a:xfrm>
          <a:solidFill>
            <a:schemeClr val="accent3"/>
          </a:solidFill>
        </p:spPr>
        <p:txBody>
          <a:bodyPr anchor="ctr">
            <a:normAutofit/>
          </a:bodyPr>
          <a:lstStyle>
            <a:lvl1pPr marL="0" indent="0" algn="ctr">
              <a:buNone/>
              <a:defRPr sz="4800" b="1">
                <a:solidFill>
                  <a:schemeClr val="bg1"/>
                </a:solidFill>
              </a:defRPr>
            </a:lvl1pPr>
          </a:lstStyle>
          <a:p>
            <a:pPr lvl="0"/>
            <a:r>
              <a:rPr lang="en-US" altLang="zh-CN" dirty="0"/>
              <a:t>01</a:t>
            </a:r>
            <a:endParaRPr lang="zh-CN" altLang="en-US" dirty="0"/>
          </a:p>
        </p:txBody>
      </p:sp>
      <p:grpSp>
        <p:nvGrpSpPr>
          <p:cNvPr id="74" name="jwc_logo"/>
          <p:cNvGrpSpPr/>
          <p:nvPr userDrawn="1"/>
        </p:nvGrpSpPr>
        <p:grpSpPr>
          <a:xfrm>
            <a:off x="1146090" y="6242962"/>
            <a:ext cx="1809740" cy="305514"/>
            <a:chOff x="8729725" y="4570716"/>
            <a:chExt cx="2830513" cy="477838"/>
          </a:xfrm>
          <a:solidFill>
            <a:schemeClr val="bg1">
              <a:alpha val="50000"/>
            </a:schemeClr>
          </a:solidFill>
        </p:grpSpPr>
        <p:sp>
          <p:nvSpPr>
            <p:cNvPr id="7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pic>
        <p:nvPicPr>
          <p:cNvPr id="95" name="bg_left"/>
          <p:cNvPicPr>
            <a:picLocks noChangeAspect="1"/>
          </p:cNvPicPr>
          <p:nvPr userDrawn="1"/>
        </p:nvPicPr>
        <p:blipFill>
          <a:blip r:embed="rId2"/>
          <a:stretch>
            <a:fillRect/>
          </a:stretch>
        </p:blipFill>
        <p:spPr>
          <a:xfrm>
            <a:off x="0" y="0"/>
            <a:ext cx="4572000" cy="6858000"/>
          </a:xfrm>
          <a:prstGeom prst="rect">
            <a:avLst/>
          </a:prstGeom>
        </p:spPr>
      </p:pic>
      <p:sp>
        <p:nvSpPr>
          <p:cNvPr id="96"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main_board"/>
          <p:cNvGrpSpPr/>
          <p:nvPr userDrawn="1"/>
        </p:nvGrpSpPr>
        <p:grpSpPr>
          <a:xfrm>
            <a:off x="726439" y="365125"/>
            <a:ext cx="11016382" cy="5812879"/>
            <a:chOff x="685800" y="1400452"/>
            <a:chExt cx="8600440" cy="2709269"/>
          </a:xfrm>
          <a:effectLst>
            <a:outerShdw blurRad="203200" dist="38100" dir="2700000" algn="tl" rotWithShape="0">
              <a:prstClr val="black">
                <a:alpha val="19000"/>
              </a:prstClr>
            </a:outerShdw>
          </a:effectLst>
        </p:grpSpPr>
        <p:sp>
          <p:nvSpPr>
            <p:cNvPr id="99"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12"/>
            <p:cNvSpPr/>
            <p:nvPr userDrawn="1"/>
          </p:nvSpPr>
          <p:spPr>
            <a:xfrm>
              <a:off x="685800" y="1443366"/>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02" name="标题 1"/>
          <p:cNvSpPr>
            <a:spLocks noGrp="1"/>
          </p:cNvSpPr>
          <p:nvPr>
            <p:ph type="title"/>
          </p:nvPr>
        </p:nvSpPr>
        <p:spPr>
          <a:xfrm>
            <a:off x="961034" y="606265"/>
            <a:ext cx="10555326" cy="656061"/>
          </a:xfrm>
        </p:spPr>
        <p:txBody>
          <a:bodyPr>
            <a:noAutofit/>
          </a:bodyPr>
          <a:lstStyle>
            <a:lvl1pPr algn="l">
              <a:defRPr sz="3200" b="1">
                <a:solidFill>
                  <a:schemeClr val="accent1">
                    <a:lumMod val="75000"/>
                  </a:schemeClr>
                </a:solidFill>
              </a:defRPr>
            </a:lvl1pPr>
          </a:lstStyle>
          <a:p>
            <a:r>
              <a:rPr lang="zh-CN" altLang="en-US" dirty="0"/>
              <a:t>单击此处编辑母版标题样式</a:t>
            </a:r>
          </a:p>
        </p:txBody>
      </p:sp>
      <p:sp>
        <p:nvSpPr>
          <p:cNvPr id="103" name="内容占位符 2"/>
          <p:cNvSpPr>
            <a:spLocks noGrp="1"/>
          </p:cNvSpPr>
          <p:nvPr>
            <p:ph idx="1"/>
          </p:nvPr>
        </p:nvSpPr>
        <p:spPr>
          <a:xfrm>
            <a:off x="970168" y="1283641"/>
            <a:ext cx="10546192" cy="4651081"/>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sp>
        <p:nvSpPr>
          <p:cNvPr id="104" name="矩形 37"/>
          <p:cNvSpPr/>
          <p:nvPr userDrawn="1"/>
        </p:nvSpPr>
        <p:spPr>
          <a:xfrm>
            <a:off x="722384" y="704310"/>
            <a:ext cx="144255" cy="443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jwc_logo"/>
          <p:cNvGrpSpPr/>
          <p:nvPr userDrawn="1"/>
        </p:nvGrpSpPr>
        <p:grpSpPr>
          <a:xfrm>
            <a:off x="810813" y="6370363"/>
            <a:ext cx="1809740" cy="305514"/>
            <a:chOff x="8729725" y="4570716"/>
            <a:chExt cx="2830513" cy="477838"/>
          </a:xfrm>
          <a:solidFill>
            <a:schemeClr val="bg1">
              <a:alpha val="50000"/>
            </a:schemeClr>
          </a:solidFill>
        </p:grpSpPr>
        <p:sp>
          <p:nvSpPr>
            <p:cNvPr id="10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仅内容">
    <p:spTree>
      <p:nvGrpSpPr>
        <p:cNvPr id="1" name=""/>
        <p:cNvGrpSpPr/>
        <p:nvPr/>
      </p:nvGrpSpPr>
      <p:grpSpPr>
        <a:xfrm>
          <a:off x="0" y="0"/>
          <a:ext cx="0" cy="0"/>
          <a:chOff x="0" y="0"/>
          <a:chExt cx="0" cy="0"/>
        </a:xfrm>
      </p:grpSpPr>
      <p:pic>
        <p:nvPicPr>
          <p:cNvPr id="126" name="bg_left"/>
          <p:cNvPicPr>
            <a:picLocks noChangeAspect="1"/>
          </p:cNvPicPr>
          <p:nvPr userDrawn="1"/>
        </p:nvPicPr>
        <p:blipFill>
          <a:blip r:embed="rId2"/>
          <a:stretch>
            <a:fillRect/>
          </a:stretch>
        </p:blipFill>
        <p:spPr>
          <a:xfrm>
            <a:off x="0" y="0"/>
            <a:ext cx="4572000" cy="6858000"/>
          </a:xfrm>
          <a:prstGeom prst="rect">
            <a:avLst/>
          </a:prstGeom>
        </p:spPr>
      </p:pic>
      <p:sp>
        <p:nvSpPr>
          <p:cNvPr id="127"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main_board"/>
          <p:cNvGrpSpPr/>
          <p:nvPr userDrawn="1"/>
        </p:nvGrpSpPr>
        <p:grpSpPr>
          <a:xfrm>
            <a:off x="726439" y="365125"/>
            <a:ext cx="11016382" cy="5812881"/>
            <a:chOff x="685800" y="1400452"/>
            <a:chExt cx="8600440" cy="2709270"/>
          </a:xfrm>
          <a:effectLst>
            <a:outerShdw blurRad="203200" dist="38100" dir="2700000" algn="tl" rotWithShape="0">
              <a:prstClr val="black">
                <a:alpha val="19000"/>
              </a:prstClr>
            </a:outerShdw>
          </a:effectLst>
        </p:grpSpPr>
        <p:sp>
          <p:nvSpPr>
            <p:cNvPr id="130"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2"/>
            <p:cNvSpPr/>
            <p:nvPr userDrawn="1"/>
          </p:nvSpPr>
          <p:spPr>
            <a:xfrm>
              <a:off x="685800" y="1443367"/>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33" name="内容占位符 2"/>
          <p:cNvSpPr>
            <a:spLocks noGrp="1"/>
          </p:cNvSpPr>
          <p:nvPr>
            <p:ph idx="1"/>
          </p:nvPr>
        </p:nvSpPr>
        <p:spPr>
          <a:xfrm>
            <a:off x="970168" y="711201"/>
            <a:ext cx="10546192" cy="5223522"/>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grpSp>
        <p:nvGrpSpPr>
          <p:cNvPr id="134" name="jwc_logo"/>
          <p:cNvGrpSpPr/>
          <p:nvPr userDrawn="1"/>
        </p:nvGrpSpPr>
        <p:grpSpPr>
          <a:xfrm>
            <a:off x="810813" y="6370363"/>
            <a:ext cx="1809740" cy="305514"/>
            <a:chOff x="8729725" y="4570716"/>
            <a:chExt cx="2830513" cy="477838"/>
          </a:xfrm>
          <a:solidFill>
            <a:schemeClr val="bg1">
              <a:alpha val="50000"/>
            </a:schemeClr>
          </a:solidFill>
        </p:grpSpPr>
        <p:sp>
          <p:nvSpPr>
            <p:cNvPr id="13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致谢">
    <p:spTree>
      <p:nvGrpSpPr>
        <p:cNvPr id="1" name=""/>
        <p:cNvGrpSpPr/>
        <p:nvPr/>
      </p:nvGrpSpPr>
      <p:grpSpPr>
        <a:xfrm>
          <a:off x="0" y="0"/>
          <a:ext cx="0" cy="0"/>
          <a:chOff x="0" y="0"/>
          <a:chExt cx="0" cy="0"/>
        </a:xfrm>
      </p:grpSpPr>
      <p:pic>
        <p:nvPicPr>
          <p:cNvPr id="180" name="bg_right"/>
          <p:cNvPicPr>
            <a:picLocks noChangeAspect="1"/>
          </p:cNvPicPr>
          <p:nvPr userDrawn="1"/>
        </p:nvPicPr>
        <p:blipFill rotWithShape="1">
          <a:blip r:embed="rId2"/>
          <a:srcRect l="973" r="277"/>
          <a:stretch/>
        </p:blipFill>
        <p:spPr>
          <a:xfrm>
            <a:off x="7677150" y="-2621"/>
            <a:ext cx="4514850" cy="6858000"/>
          </a:xfrm>
          <a:prstGeom prst="rect">
            <a:avLst/>
          </a:prstGeom>
        </p:spPr>
      </p:pic>
      <p:pic>
        <p:nvPicPr>
          <p:cNvPr id="181" name="bg_left"/>
          <p:cNvPicPr>
            <a:picLocks noChangeAspect="1"/>
          </p:cNvPicPr>
          <p:nvPr userDrawn="1"/>
        </p:nvPicPr>
        <p:blipFill>
          <a:blip r:embed="rId2"/>
          <a:stretch>
            <a:fillRect/>
          </a:stretch>
        </p:blipFill>
        <p:spPr>
          <a:xfrm>
            <a:off x="0" y="0"/>
            <a:ext cx="4572000" cy="6858000"/>
          </a:xfrm>
          <a:prstGeom prst="rect">
            <a:avLst/>
          </a:prstGeom>
        </p:spPr>
      </p:pic>
      <p:sp>
        <p:nvSpPr>
          <p:cNvPr id="182" name="bg_main_theme"/>
          <p:cNvSpPr/>
          <p:nvPr userDrawn="1"/>
        </p:nvSpPr>
        <p:spPr>
          <a:xfrm>
            <a:off x="956064" y="0"/>
            <a:ext cx="67782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pattern"/>
          <p:cNvSpPr/>
          <p:nvPr userDrawn="1"/>
        </p:nvSpPr>
        <p:spPr>
          <a:xfrm>
            <a:off x="504000" y="2951480"/>
            <a:ext cx="8597407" cy="3903899"/>
          </a:xfrm>
          <a:prstGeom prst="rect">
            <a:avLst/>
          </a:prstGeom>
          <a:blipFill dpi="0" rotWithShape="1">
            <a:blip r:embed="rId3">
              <a:alphaModFix amt="20000"/>
            </a:blip>
            <a:srcRect/>
            <a:stretch>
              <a:fillRect l="-12182" t="-11784" r="-11344"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main_board"/>
          <p:cNvGrpSpPr/>
          <p:nvPr userDrawn="1"/>
        </p:nvGrpSpPr>
        <p:grpSpPr>
          <a:xfrm>
            <a:off x="1443990" y="1400452"/>
            <a:ext cx="6774180" cy="2709268"/>
            <a:chOff x="685800" y="1400452"/>
            <a:chExt cx="8600440" cy="2709268"/>
          </a:xfrm>
          <a:effectLst>
            <a:outerShdw blurRad="203200" dist="38100" dir="2700000" algn="tl" rotWithShape="0">
              <a:prstClr val="black">
                <a:alpha val="19000"/>
              </a:prstClr>
            </a:outerShdw>
          </a:effectLst>
        </p:grpSpPr>
        <p:sp>
          <p:nvSpPr>
            <p:cNvPr id="185"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7" name="标题 1"/>
          <p:cNvSpPr>
            <a:spLocks noGrp="1"/>
          </p:cNvSpPr>
          <p:nvPr>
            <p:ph type="ctrTitle" hasCustomPrompt="1"/>
          </p:nvPr>
        </p:nvSpPr>
        <p:spPr>
          <a:xfrm>
            <a:off x="1863639" y="2004459"/>
            <a:ext cx="5972261" cy="833633"/>
          </a:xfrm>
        </p:spPr>
        <p:txBody>
          <a:bodyPr anchor="ctr">
            <a:noAutofit/>
          </a:bodyPr>
          <a:lstStyle>
            <a:lvl1pPr algn="l">
              <a:defRPr sz="6000" b="1">
                <a:solidFill>
                  <a:schemeClr val="accent1">
                    <a:lumMod val="75000"/>
                  </a:schemeClr>
                </a:solidFill>
              </a:defRPr>
            </a:lvl1pPr>
          </a:lstStyle>
          <a:p>
            <a:r>
              <a:rPr lang="zh-CN" altLang="en-US" dirty="0"/>
              <a:t>谢谢</a:t>
            </a:r>
          </a:p>
        </p:txBody>
      </p:sp>
      <p:sp>
        <p:nvSpPr>
          <p:cNvPr id="188" name="副标题 2"/>
          <p:cNvSpPr>
            <a:spLocks noGrp="1"/>
          </p:cNvSpPr>
          <p:nvPr>
            <p:ph type="subTitle" idx="1" hasCustomPrompt="1"/>
          </p:nvPr>
        </p:nvSpPr>
        <p:spPr>
          <a:xfrm>
            <a:off x="1863639" y="2838092"/>
            <a:ext cx="597226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89" name="矩形 15"/>
          <p:cNvSpPr/>
          <p:nvPr userDrawn="1"/>
        </p:nvSpPr>
        <p:spPr>
          <a:xfrm>
            <a:off x="143993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0" name="jwc_logo"/>
          <p:cNvGrpSpPr/>
          <p:nvPr userDrawn="1"/>
        </p:nvGrpSpPr>
        <p:grpSpPr>
          <a:xfrm>
            <a:off x="1529041" y="6238395"/>
            <a:ext cx="1809740" cy="305514"/>
            <a:chOff x="8729725" y="4570716"/>
            <a:chExt cx="2830513" cy="477838"/>
          </a:xfrm>
          <a:solidFill>
            <a:schemeClr val="bg1">
              <a:alpha val="50000"/>
            </a:schemeClr>
          </a:solidFill>
        </p:grpSpPr>
        <p:sp>
          <p:nvSpPr>
            <p:cNvPr id="19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2025/7/2</a:t>
            </a:fld>
            <a:endParaRPr lang="zh-CN" altLang="en-US" dirty="0"/>
          </a:p>
        </p:txBody>
      </p:sp>
      <p:sp>
        <p:nvSpPr>
          <p:cNvPr id="4" name="Footer Placeholder 3"/>
          <p:cNvSpPr>
            <a:spLocks noGrp="1"/>
          </p:cNvSpPr>
          <p:nvPr>
            <p:ph type="ftr" sz="quarter" idx="11"/>
          </p:nvPr>
        </p:nvSpPr>
        <p:spPr>
          <a:xfrm>
            <a:off x="669924" y="6240463"/>
            <a:ext cx="4140201" cy="206381"/>
          </a:xfrm>
          <a:prstGeom prst="rect">
            <a:avLst/>
          </a:prstGeom>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dirty="0"/>
          </a:p>
        </p:txBody>
      </p:sp>
    </p:spTree>
    <p:extLst>
      <p:ext uri="{BB962C8B-B14F-4D97-AF65-F5344CB8AC3E}">
        <p14:creationId xmlns:p14="http://schemas.microsoft.com/office/powerpoint/2010/main" val="202374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竖排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8818995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7FAE3-B6A6-4F8C-A3EE-9B3A5A9AB4F0}" type="datetimeFigureOut">
              <a:rPr lang="zh-CN" altLang="en-US" smtClean="0"/>
              <a:t>2025/7/2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353800" y="6356349"/>
            <a:ext cx="412750" cy="365125"/>
          </a:xfrm>
          <a:prstGeom prst="rect">
            <a:avLst/>
          </a:prstGeom>
          <a:solidFill>
            <a:schemeClr val="tx1">
              <a:alpha val="10000"/>
            </a:schemeClr>
          </a:solidFill>
        </p:spPr>
        <p:txBody>
          <a:bodyPr vert="horz" lIns="91440" tIns="45720" rIns="91440" bIns="45720" rtlCol="0" anchor="ctr"/>
          <a:lstStyle>
            <a:lvl1pPr algn="ctr">
              <a:defRPr sz="1600">
                <a:solidFill>
                  <a:schemeClr val="bg1"/>
                </a:solidFill>
                <a:latin typeface="+mn-lt"/>
              </a:defRPr>
            </a:lvl1pPr>
          </a:lstStyle>
          <a:p>
            <a:fld id="{5B74D221-F78E-4CE2-B90E-39C483F459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prstGeom prst="rect">
            <a:avLst/>
          </a:prstGeom>
        </p:spPr>
        <p:txBody>
          <a:bodyPr/>
          <a:lstStyle/>
          <a:p>
            <a:pPr>
              <a:buNone/>
            </a:pPr>
            <a:r>
              <a:rPr lang="en-US" dirty="0" err="1"/>
              <a:t>MicroRust</a:t>
            </a:r>
            <a:endParaRPr dirty="0"/>
          </a:p>
        </p:txBody>
      </p:sp>
      <p:sp>
        <p:nvSpPr>
          <p:cNvPr id="3" name="副标题 2"/>
          <p:cNvSpPr>
            <a:spLocks noGrp="1"/>
          </p:cNvSpPr>
          <p:nvPr>
            <p:ph type="subTitle" idx="1"/>
          </p:nvPr>
        </p:nvSpPr>
        <p:spPr>
          <a:prstGeom prst="rect">
            <a:avLst/>
          </a:prstGeom>
        </p:spPr>
        <p:txBody>
          <a:bodyPr>
            <a:normAutofit/>
          </a:bodyPr>
          <a:lstStyle/>
          <a:p>
            <a:pPr>
              <a:buFont typeface="Arial" panose="020B0604020202020204" pitchFamily="34" charset="0"/>
              <a:buNone/>
            </a:pPr>
            <a:r>
              <a:rPr lang="zh-CN" dirty="0"/>
              <a:t>基于</a:t>
            </a:r>
            <a:r>
              <a:rPr lang="en-US" altLang="zh-CN" dirty="0"/>
              <a:t>IPFS</a:t>
            </a:r>
            <a:r>
              <a:rPr lang="zh-CN" altLang="en-US" dirty="0"/>
              <a:t>、</a:t>
            </a:r>
            <a:r>
              <a:rPr lang="en-US" altLang="zh-CN" dirty="0"/>
              <a:t>Neo4j</a:t>
            </a:r>
            <a:r>
              <a:rPr lang="zh-CN" altLang="en-US" dirty="0"/>
              <a:t>和大语言模型</a:t>
            </a:r>
            <a:r>
              <a:rPr lang="zh-CN" dirty="0"/>
              <a:t>的智能文件管理系统</a:t>
            </a:r>
            <a:endParaRPr dirty="0"/>
          </a:p>
        </p:txBody>
      </p:sp>
      <p:sp>
        <p:nvSpPr>
          <p:cNvPr id="4" name="文本框 3">
            <a:extLst>
              <a:ext uri="{FF2B5EF4-FFF2-40B4-BE49-F238E27FC236}">
                <a16:creationId xmlns:a16="http://schemas.microsoft.com/office/drawing/2014/main" id="{F2B3853F-F847-297E-B78D-2FCC64F20821}"/>
              </a:ext>
            </a:extLst>
          </p:cNvPr>
          <p:cNvSpPr txBox="1"/>
          <p:nvPr/>
        </p:nvSpPr>
        <p:spPr>
          <a:xfrm>
            <a:off x="746151" y="4213554"/>
            <a:ext cx="3306470" cy="177028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叶梓文</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黄袁宇轩</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陈聆祎</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刘雅兰</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许傲施</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娄彦轩</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ph type="subTitle" idx="1"/>
          </p:nvPr>
        </p:nvSpPr>
        <p:spPr>
          <a:xfrm>
            <a:off x="1977703" y="3617738"/>
            <a:ext cx="7726680" cy="409918"/>
          </a:xfrm>
        </p:spPr>
        <p:txBody>
          <a:bodyPr>
            <a:normAutofit/>
          </a:bodyPr>
          <a:lstStyle/>
          <a:p>
            <a:pPr>
              <a:buFont typeface="Arial" panose="020B0604020202090204" pitchFamily="34" charset="0"/>
              <a:buNone/>
            </a:pPr>
            <a:r>
              <a:rPr lang="en-US" altLang="zh-CN" dirty="0"/>
              <a:t>IPFS</a:t>
            </a:r>
            <a:r>
              <a:rPr lang="zh-CN" altLang="en-US" dirty="0"/>
              <a:t>服务部署和</a:t>
            </a:r>
            <a:r>
              <a:rPr lang="en-US" altLang="zh-CN"/>
              <a:t>IPFS</a:t>
            </a:r>
            <a:r>
              <a:rPr lang="zh-CN" altLang="en-US"/>
              <a:t>节点</a:t>
            </a:r>
            <a:r>
              <a:rPr lang="zh-CN" altLang="en-US" dirty="0"/>
              <a:t>连接</a:t>
            </a:r>
            <a:endParaRPr lang="zh-CN" dirty="0"/>
          </a:p>
        </p:txBody>
      </p:sp>
      <p:sp>
        <p:nvSpPr>
          <p:cNvPr id="3" name="文本占位符 3"/>
          <p:cNvSpPr>
            <a:spLocks noGrp="1"/>
          </p:cNvSpPr>
          <p:nvPr>
            <p:ph type="body" sz="quarter" idx="10"/>
          </p:nvPr>
        </p:nvSpPr>
        <p:spPr>
          <a:xfrm>
            <a:off x="727075" y="2800985"/>
            <a:ext cx="1080770" cy="883285"/>
          </a:xfrm>
        </p:spPr>
        <p:txBody>
          <a:bodyPr/>
          <a:lstStyle/>
          <a:p>
            <a:r>
              <a:rPr lang="en-US" altLang="zh-CN" dirty="0"/>
              <a:t>02</a:t>
            </a:r>
            <a:endParaRPr lang="zh-CN" altLang="en-US" dirty="0"/>
          </a:p>
        </p:txBody>
      </p:sp>
      <p:sp>
        <p:nvSpPr>
          <p:cNvPr id="4" name="标题 3"/>
          <p:cNvSpPr>
            <a:spLocks noGrp="1"/>
          </p:cNvSpPr>
          <p:nvPr>
            <p:ph type="ctrTitle"/>
          </p:nvPr>
        </p:nvSpPr>
        <p:spPr>
          <a:xfrm>
            <a:off x="1977703" y="2774484"/>
            <a:ext cx="7726680" cy="833633"/>
          </a:xfrm>
          <a:prstGeom prst="rect">
            <a:avLst/>
          </a:prstGeom>
        </p:spPr>
        <p:txBody>
          <a:bodyPr>
            <a:normAutofit/>
          </a:bodyPr>
          <a:lstStyle/>
          <a:p>
            <a:r>
              <a:rPr lang="zh-CN" altLang="en-US" dirty="0"/>
              <a:t>基于</a:t>
            </a:r>
            <a:r>
              <a:rPr lang="en-US" altLang="zh-CN" dirty="0"/>
              <a:t>IPFS</a:t>
            </a:r>
            <a:r>
              <a:rPr lang="zh-CN" altLang="en-US" dirty="0"/>
              <a:t>实现的分布式存储模块</a:t>
            </a:r>
            <a:endParaRPr lang="en-US" altLang="zh-CN" dirty="0"/>
          </a:p>
        </p:txBody>
      </p:sp>
    </p:spTree>
    <p:extLst>
      <p:ext uri="{BB962C8B-B14F-4D97-AF65-F5344CB8AC3E}">
        <p14:creationId xmlns:p14="http://schemas.microsoft.com/office/powerpoint/2010/main" val="1860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F31B7-B04E-1079-2F55-AB553585261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E2B8C50-AE28-5E60-C4F1-1E14B0046404}"/>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11</a:t>
            </a:fld>
            <a:endParaRPr lang="zh-CN" altLang="en-US" dirty="0"/>
          </a:p>
        </p:txBody>
      </p:sp>
      <p:sp>
        <p:nvSpPr>
          <p:cNvPr id="6" name="标题 5">
            <a:extLst>
              <a:ext uri="{FF2B5EF4-FFF2-40B4-BE49-F238E27FC236}">
                <a16:creationId xmlns:a16="http://schemas.microsoft.com/office/drawing/2014/main" id="{662D0554-2050-F672-13AB-238CEDB8B2FE}"/>
              </a:ext>
            </a:extLst>
          </p:cNvPr>
          <p:cNvSpPr>
            <a:spLocks noGrp="1"/>
          </p:cNvSpPr>
          <p:nvPr>
            <p:ph type="title"/>
          </p:nvPr>
        </p:nvSpPr>
        <p:spPr/>
        <p:txBody>
          <a:bodyPr/>
          <a:lstStyle/>
          <a:p>
            <a:r>
              <a:rPr lang="en-US" altLang="zh-CN" dirty="0">
                <a:sym typeface="+mn-ea"/>
              </a:rPr>
              <a:t>IPFS</a:t>
            </a:r>
            <a:r>
              <a:rPr lang="zh-CN" altLang="en-US" dirty="0">
                <a:sym typeface="+mn-ea"/>
              </a:rPr>
              <a:t>的基本实现原理</a:t>
            </a:r>
          </a:p>
        </p:txBody>
      </p:sp>
      <p:sp>
        <p:nvSpPr>
          <p:cNvPr id="7" name="内容占位符 6">
            <a:extLst>
              <a:ext uri="{FF2B5EF4-FFF2-40B4-BE49-F238E27FC236}">
                <a16:creationId xmlns:a16="http://schemas.microsoft.com/office/drawing/2014/main" id="{CAE69364-49A6-A452-3BBC-8C85E5065D33}"/>
              </a:ext>
            </a:extLst>
          </p:cNvPr>
          <p:cNvSpPr>
            <a:spLocks noGrp="1"/>
          </p:cNvSpPr>
          <p:nvPr>
            <p:ph idx="1"/>
          </p:nvPr>
        </p:nvSpPr>
        <p:spPr>
          <a:xfrm>
            <a:off x="970168" y="1483666"/>
            <a:ext cx="10546192" cy="4651081"/>
          </a:xfrm>
        </p:spPr>
        <p:txBody>
          <a:bodyPr>
            <a:normAutofit/>
          </a:bodyPr>
          <a:lstStyle/>
          <a:p>
            <a:r>
              <a:rPr lang="zh-CN" altLang="en-US" dirty="0"/>
              <a:t>内容寻址：</a:t>
            </a:r>
            <a:r>
              <a:rPr lang="en-US" altLang="zh-CN" dirty="0"/>
              <a:t>IPFS</a:t>
            </a:r>
            <a:r>
              <a:rPr lang="zh-CN" altLang="en-US" dirty="0"/>
              <a:t>中的每一个文件通过其内容的加密哈希值进行唯一标识。</a:t>
            </a:r>
            <a:endParaRPr lang="en-US" altLang="zh-CN" dirty="0"/>
          </a:p>
          <a:p>
            <a:endParaRPr lang="en-US" altLang="zh-CN" dirty="0"/>
          </a:p>
          <a:p>
            <a:r>
              <a:rPr lang="zh-CN" altLang="en-US" dirty="0"/>
              <a:t>数据分块：</a:t>
            </a:r>
            <a:r>
              <a:rPr lang="en-US" altLang="zh-CN" dirty="0"/>
              <a:t>IPFS</a:t>
            </a:r>
            <a:r>
              <a:rPr lang="zh-CN" altLang="en-US" dirty="0"/>
              <a:t>会把文件切分为固定大小的数据块，分布式地存储、检索、验证其完整性</a:t>
            </a:r>
            <a:endParaRPr lang="en-US" altLang="zh-CN" dirty="0"/>
          </a:p>
          <a:p>
            <a:endParaRPr lang="en-US" altLang="zh-CN" dirty="0"/>
          </a:p>
          <a:p>
            <a:r>
              <a:rPr lang="zh-CN" altLang="en-US" dirty="0"/>
              <a:t>一致性：</a:t>
            </a:r>
            <a:r>
              <a:rPr lang="en-US" altLang="zh-CN" dirty="0"/>
              <a:t>IPFS</a:t>
            </a:r>
            <a:r>
              <a:rPr lang="zh-CN" altLang="en-US" dirty="0"/>
              <a:t>不以强一致性为目标，而是设计为最终一致性系统，更偏向于内容的持久性与可验证性，而非更新的同步性。这是</a:t>
            </a:r>
            <a:r>
              <a:rPr lang="en-US" altLang="zh-CN" dirty="0"/>
              <a:t>IPFS</a:t>
            </a:r>
            <a:r>
              <a:rPr lang="zh-CN" altLang="en-US" dirty="0"/>
              <a:t>系统相比于</a:t>
            </a:r>
            <a:r>
              <a:rPr lang="en-US" altLang="zh-CN" dirty="0"/>
              <a:t>VIVO50</a:t>
            </a:r>
            <a:r>
              <a:rPr lang="zh-CN" altLang="en-US" dirty="0"/>
              <a:t>的</a:t>
            </a:r>
            <a:r>
              <a:rPr lang="en-US" altLang="zh-CN" dirty="0" err="1"/>
              <a:t>JuiceFS</a:t>
            </a:r>
            <a:r>
              <a:rPr lang="zh-CN" altLang="en-US" dirty="0"/>
              <a:t>的最大优势。</a:t>
            </a:r>
          </a:p>
        </p:txBody>
      </p:sp>
    </p:spTree>
    <p:extLst>
      <p:ext uri="{BB962C8B-B14F-4D97-AF65-F5344CB8AC3E}">
        <p14:creationId xmlns:p14="http://schemas.microsoft.com/office/powerpoint/2010/main" val="68987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DEA0-A11B-C861-622F-DDCC93D516C4}"/>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2D7D61C-CC77-2726-1C5A-5441914DD280}"/>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12</a:t>
            </a:fld>
            <a:endParaRPr lang="zh-CN" altLang="en-US" dirty="0"/>
          </a:p>
        </p:txBody>
      </p:sp>
      <p:sp>
        <p:nvSpPr>
          <p:cNvPr id="6" name="标题 5">
            <a:extLst>
              <a:ext uri="{FF2B5EF4-FFF2-40B4-BE49-F238E27FC236}">
                <a16:creationId xmlns:a16="http://schemas.microsoft.com/office/drawing/2014/main" id="{15ED2C23-3218-2374-624A-2B01F8BAAEDD}"/>
              </a:ext>
            </a:extLst>
          </p:cNvPr>
          <p:cNvSpPr>
            <a:spLocks noGrp="1"/>
          </p:cNvSpPr>
          <p:nvPr>
            <p:ph type="title"/>
          </p:nvPr>
        </p:nvSpPr>
        <p:spPr/>
        <p:txBody>
          <a:bodyPr/>
          <a:lstStyle/>
          <a:p>
            <a:r>
              <a:rPr lang="en-US" altLang="zh-CN" dirty="0">
                <a:sym typeface="+mn-ea"/>
              </a:rPr>
              <a:t>IPFS</a:t>
            </a:r>
            <a:r>
              <a:rPr lang="zh-CN" altLang="en-US" dirty="0">
                <a:sym typeface="+mn-ea"/>
              </a:rPr>
              <a:t>服务的部署</a:t>
            </a:r>
          </a:p>
        </p:txBody>
      </p:sp>
      <p:sp>
        <p:nvSpPr>
          <p:cNvPr id="7" name="内容占位符 6">
            <a:extLst>
              <a:ext uri="{FF2B5EF4-FFF2-40B4-BE49-F238E27FC236}">
                <a16:creationId xmlns:a16="http://schemas.microsoft.com/office/drawing/2014/main" id="{FB819268-E9C5-4835-5F96-A0F5CDEDACB7}"/>
              </a:ext>
            </a:extLst>
          </p:cNvPr>
          <p:cNvSpPr>
            <a:spLocks noGrp="1"/>
          </p:cNvSpPr>
          <p:nvPr>
            <p:ph idx="1"/>
          </p:nvPr>
        </p:nvSpPr>
        <p:spPr>
          <a:xfrm>
            <a:off x="970168" y="1483666"/>
            <a:ext cx="10546192" cy="4651081"/>
          </a:xfrm>
        </p:spPr>
        <p:txBody>
          <a:bodyPr>
            <a:normAutofit/>
          </a:bodyPr>
          <a:lstStyle/>
          <a:p>
            <a:pPr marL="0" indent="0">
              <a:buNone/>
            </a:pPr>
            <a:r>
              <a:rPr lang="en-US" altLang="zh-CN" dirty="0"/>
              <a:t>IPFS</a:t>
            </a:r>
            <a:r>
              <a:rPr lang="zh-CN" altLang="en-US" dirty="0"/>
              <a:t>服务依赖于本地的</a:t>
            </a:r>
            <a:r>
              <a:rPr lang="en-US" altLang="zh-CN" dirty="0"/>
              <a:t>IPFS</a:t>
            </a:r>
            <a:r>
              <a:rPr lang="zh-CN" altLang="en-US" dirty="0"/>
              <a:t>可执行文件，在使用我们的</a:t>
            </a:r>
            <a:r>
              <a:rPr lang="en-US" altLang="zh-CN" dirty="0"/>
              <a:t>Web</a:t>
            </a:r>
            <a:r>
              <a:rPr lang="zh-CN" altLang="en-US" dirty="0"/>
              <a:t>服务之前，需要在本地部署</a:t>
            </a:r>
            <a:r>
              <a:rPr lang="en-US" altLang="zh-CN" dirty="0"/>
              <a:t>IPFS</a:t>
            </a:r>
            <a:r>
              <a:rPr lang="zh-CN" altLang="en-US" dirty="0"/>
              <a:t>服务。</a:t>
            </a:r>
            <a:endParaRPr lang="en-US" altLang="zh-CN" dirty="0"/>
          </a:p>
          <a:p>
            <a:pPr marL="0" indent="0">
              <a:buNone/>
            </a:pPr>
            <a:endParaRPr lang="en-US" altLang="zh-CN" dirty="0"/>
          </a:p>
          <a:p>
            <a:pPr marL="0" indent="0">
              <a:buNone/>
            </a:pPr>
            <a:r>
              <a:rPr lang="zh-CN" altLang="en-US" dirty="0"/>
              <a:t>为了简化部署工作，我们将其封装为了一个</a:t>
            </a:r>
            <a:r>
              <a:rPr lang="en-US" altLang="zh-CN" dirty="0"/>
              <a:t>install</a:t>
            </a:r>
            <a:r>
              <a:rPr lang="zh-CN" altLang="en-US" dirty="0"/>
              <a:t>程序，</a:t>
            </a:r>
            <a:r>
              <a:rPr lang="en-US" altLang="en-US" dirty="0" err="1"/>
              <a:t>适配Windows和Linux平台，安装完成后可直接使用ipfs命令</a:t>
            </a:r>
            <a:r>
              <a:rPr lang="zh-CN" altLang="en-US" dirty="0"/>
              <a:t>。</a:t>
            </a:r>
            <a:endParaRPr lang="en-US" altLang="en-US" dirty="0"/>
          </a:p>
          <a:p>
            <a:pPr eaLnBrk="0" fontAlgn="base" hangingPunct="0">
              <a:lnSpc>
                <a:spcPct val="100000"/>
              </a:lnSpc>
              <a:spcBef>
                <a:spcPct val="0"/>
              </a:spcBef>
              <a:spcAft>
                <a:spcPct val="0"/>
              </a:spcAft>
            </a:pPr>
            <a:r>
              <a:rPr lang="en-US" altLang="en-US" sz="2600" dirty="0" err="1"/>
              <a:t>平台识别与安装包地址生成</a:t>
            </a:r>
            <a:endParaRPr lang="en-US" altLang="en-US" sz="2600" dirty="0"/>
          </a:p>
          <a:p>
            <a:pPr eaLnBrk="0" fontAlgn="base" hangingPunct="0">
              <a:lnSpc>
                <a:spcPct val="100000"/>
              </a:lnSpc>
              <a:spcBef>
                <a:spcPct val="0"/>
              </a:spcBef>
              <a:spcAft>
                <a:spcPct val="0"/>
              </a:spcAft>
            </a:pPr>
            <a:r>
              <a:rPr lang="en-US" altLang="en-US" sz="2600" dirty="0" err="1"/>
              <a:t>自动下载IPFS安装包</a:t>
            </a:r>
            <a:r>
              <a:rPr lang="zh-CN" altLang="en-US" sz="2600" dirty="0"/>
              <a:t>并</a:t>
            </a:r>
            <a:r>
              <a:rPr lang="en-US" altLang="en-US" sz="2600" dirty="0" err="1"/>
              <a:t>解压文件</a:t>
            </a:r>
            <a:endParaRPr lang="en-US" altLang="en-US" sz="2600" dirty="0"/>
          </a:p>
          <a:p>
            <a:pPr eaLnBrk="0" fontAlgn="base" hangingPunct="0">
              <a:lnSpc>
                <a:spcPct val="100000"/>
              </a:lnSpc>
              <a:spcBef>
                <a:spcPct val="0"/>
              </a:spcBef>
              <a:spcAft>
                <a:spcPct val="0"/>
              </a:spcAft>
            </a:pPr>
            <a:r>
              <a:rPr lang="en-US" altLang="en-US" sz="2600" dirty="0" err="1"/>
              <a:t>自动安装</a:t>
            </a:r>
            <a:r>
              <a:rPr lang="en-US" altLang="en-US" sz="2600" dirty="0"/>
              <a:t> </a:t>
            </a:r>
            <a:r>
              <a:rPr lang="en-US" altLang="en-US" sz="2600" dirty="0" err="1"/>
              <a:t>PFS可执行文件</a:t>
            </a:r>
            <a:endParaRPr lang="en-US" altLang="en-US" sz="2600" dirty="0"/>
          </a:p>
          <a:p>
            <a:pPr eaLnBrk="0" fontAlgn="base" hangingPunct="0">
              <a:lnSpc>
                <a:spcPct val="100000"/>
              </a:lnSpc>
              <a:spcBef>
                <a:spcPct val="0"/>
              </a:spcBef>
              <a:spcAft>
                <a:spcPct val="0"/>
              </a:spcAft>
            </a:pPr>
            <a:r>
              <a:rPr lang="en-US" altLang="en-US" sz="2600" dirty="0" err="1"/>
              <a:t>执行ipfs</a:t>
            </a:r>
            <a:r>
              <a:rPr lang="en-US" altLang="en-US" sz="2600" dirty="0"/>
              <a:t> </a:t>
            </a:r>
            <a:r>
              <a:rPr lang="en-US" altLang="en-US" sz="2600" dirty="0" err="1"/>
              <a:t>init初始化IPFS节点</a:t>
            </a:r>
            <a:endParaRPr lang="en-US" altLang="en-US" sz="2600" dirty="0"/>
          </a:p>
          <a:p>
            <a:pPr eaLnBrk="0" fontAlgn="base" hangingPunct="0">
              <a:lnSpc>
                <a:spcPct val="100000"/>
              </a:lnSpc>
              <a:spcBef>
                <a:spcPct val="0"/>
              </a:spcBef>
              <a:spcAft>
                <a:spcPct val="0"/>
              </a:spcAft>
            </a:pPr>
            <a:r>
              <a:rPr lang="en-US" altLang="en-US" sz="2600" dirty="0" err="1"/>
              <a:t>清理临时文件</a:t>
            </a:r>
            <a:endParaRPr lang="en-US" altLang="en-US" sz="2600" dirty="0"/>
          </a:p>
          <a:p>
            <a:pPr marL="0" indent="0">
              <a:buNone/>
            </a:pPr>
            <a:endParaRPr lang="zh-CN" altLang="en-US" dirty="0"/>
          </a:p>
        </p:txBody>
      </p:sp>
    </p:spTree>
    <p:extLst>
      <p:ext uri="{BB962C8B-B14F-4D97-AF65-F5344CB8AC3E}">
        <p14:creationId xmlns:p14="http://schemas.microsoft.com/office/powerpoint/2010/main" val="425791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045B-02E7-ECC0-97B5-23695AC9A91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F4FE19A-E8F1-5262-0E6A-27DBFCD1B98C}"/>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13</a:t>
            </a:fld>
            <a:endParaRPr lang="zh-CN" altLang="en-US" dirty="0"/>
          </a:p>
        </p:txBody>
      </p:sp>
      <p:sp>
        <p:nvSpPr>
          <p:cNvPr id="6" name="标题 5">
            <a:extLst>
              <a:ext uri="{FF2B5EF4-FFF2-40B4-BE49-F238E27FC236}">
                <a16:creationId xmlns:a16="http://schemas.microsoft.com/office/drawing/2014/main" id="{C2EE4815-10A8-0836-590F-43078BAE6A7F}"/>
              </a:ext>
            </a:extLst>
          </p:cNvPr>
          <p:cNvSpPr>
            <a:spLocks noGrp="1"/>
          </p:cNvSpPr>
          <p:nvPr>
            <p:ph type="title"/>
          </p:nvPr>
        </p:nvSpPr>
        <p:spPr/>
        <p:txBody>
          <a:bodyPr/>
          <a:lstStyle/>
          <a:p>
            <a:r>
              <a:rPr lang="en-US" altLang="zh-CN" dirty="0">
                <a:sym typeface="+mn-ea"/>
              </a:rPr>
              <a:t>IPFS</a:t>
            </a:r>
            <a:r>
              <a:rPr lang="zh-CN" altLang="en-US" dirty="0">
                <a:sym typeface="+mn-ea"/>
              </a:rPr>
              <a:t>节点的初始化</a:t>
            </a:r>
          </a:p>
        </p:txBody>
      </p:sp>
      <p:sp>
        <p:nvSpPr>
          <p:cNvPr id="7" name="内容占位符 6">
            <a:extLst>
              <a:ext uri="{FF2B5EF4-FFF2-40B4-BE49-F238E27FC236}">
                <a16:creationId xmlns:a16="http://schemas.microsoft.com/office/drawing/2014/main" id="{FF01E04F-75D1-C977-0931-9E61D2405923}"/>
              </a:ext>
            </a:extLst>
          </p:cNvPr>
          <p:cNvSpPr>
            <a:spLocks noGrp="1"/>
          </p:cNvSpPr>
          <p:nvPr>
            <p:ph idx="1"/>
          </p:nvPr>
        </p:nvSpPr>
        <p:spPr>
          <a:xfrm>
            <a:off x="800818" y="1262326"/>
            <a:ext cx="10875757" cy="4651081"/>
          </a:xfrm>
        </p:spPr>
        <p:txBody>
          <a:bodyPr>
            <a:normAutofit/>
          </a:bodyPr>
          <a:lstStyle/>
          <a:p>
            <a:pPr marL="0" indent="0">
              <a:buNone/>
            </a:pPr>
            <a:r>
              <a:rPr lang="zh-CN" altLang="en-US" dirty="0"/>
              <a:t>为了使用</a:t>
            </a:r>
            <a:r>
              <a:rPr lang="en-US" altLang="zh-CN" dirty="0"/>
              <a:t>IPFS</a:t>
            </a:r>
            <a:r>
              <a:rPr lang="zh-CN" altLang="en-US" dirty="0"/>
              <a:t>节点支持</a:t>
            </a:r>
            <a:r>
              <a:rPr lang="en-US" altLang="zh-CN" dirty="0"/>
              <a:t>Web</a:t>
            </a:r>
            <a:r>
              <a:rPr lang="zh-CN" altLang="en-US" dirty="0"/>
              <a:t>应用，需要使用</a:t>
            </a:r>
            <a:r>
              <a:rPr lang="en-US" altLang="en-US" dirty="0" err="1"/>
              <a:t>ipfs命令</a:t>
            </a:r>
            <a:r>
              <a:rPr lang="zh-CN" altLang="en-US" dirty="0"/>
              <a:t>完成对</a:t>
            </a:r>
            <a:r>
              <a:rPr lang="en-US" altLang="zh-CN" dirty="0"/>
              <a:t>IPFS</a:t>
            </a:r>
            <a:r>
              <a:rPr lang="zh-CN" altLang="en-US" dirty="0"/>
              <a:t>节点的初始化，我们将其封装为</a:t>
            </a:r>
            <a:r>
              <a:rPr lang="en-US" dirty="0" err="1"/>
              <a:t>start_ipfs</a:t>
            </a:r>
            <a:r>
              <a:rPr lang="zh-CN" altLang="en-US" dirty="0"/>
              <a:t>和</a:t>
            </a:r>
            <a:r>
              <a:rPr lang="en-US" dirty="0" err="1"/>
              <a:t>connect_ipfs</a:t>
            </a:r>
            <a:r>
              <a:rPr lang="zh-CN" altLang="en-US" dirty="0"/>
              <a:t>函数。</a:t>
            </a:r>
            <a:endParaRPr lang="en-US" altLang="zh-CN" dirty="0"/>
          </a:p>
          <a:p>
            <a:r>
              <a:rPr lang="en-US" sz="2600" dirty="0" err="1"/>
              <a:t>start_ipfs</a:t>
            </a:r>
            <a:r>
              <a:rPr lang="zh-CN" altLang="en-US" sz="2600" dirty="0"/>
              <a:t>： 初始化</a:t>
            </a:r>
            <a:r>
              <a:rPr lang="en-US" sz="2600" dirty="0"/>
              <a:t>IPFS</a:t>
            </a:r>
            <a:r>
              <a:rPr lang="zh-CN" altLang="en-US" sz="2600" dirty="0"/>
              <a:t>仓库并启动</a:t>
            </a:r>
            <a:r>
              <a:rPr lang="en-US" sz="2600" dirty="0"/>
              <a:t>IPFS</a:t>
            </a:r>
            <a:r>
              <a:rPr lang="zh-CN" altLang="en-US" sz="2600" dirty="0"/>
              <a:t>节点</a:t>
            </a:r>
          </a:p>
          <a:p>
            <a:r>
              <a:rPr lang="en-US" sz="2600" dirty="0" err="1"/>
              <a:t>connect_ipfs</a:t>
            </a:r>
            <a:r>
              <a:rPr lang="zh-CN" altLang="en-US" sz="2600" dirty="0"/>
              <a:t>：获取</a:t>
            </a:r>
            <a:r>
              <a:rPr lang="en-US" altLang="zh-CN" sz="2600" dirty="0"/>
              <a:t>IPFS</a:t>
            </a:r>
            <a:r>
              <a:rPr lang="zh-CN" altLang="en-US" sz="2600" dirty="0"/>
              <a:t>节点的</a:t>
            </a:r>
            <a:r>
              <a:rPr lang="en-US" altLang="zh-CN" sz="2600" dirty="0" err="1"/>
              <a:t>multiaddress</a:t>
            </a:r>
            <a:endParaRPr lang="en-US" altLang="zh-CN" sz="2600" dirty="0"/>
          </a:p>
          <a:p>
            <a:pPr marL="0" indent="0">
              <a:buNone/>
            </a:pPr>
            <a:r>
              <a:rPr lang="zh-CN" altLang="en-US" dirty="0"/>
              <a:t>在用户结束</a:t>
            </a:r>
            <a:r>
              <a:rPr lang="en-US" altLang="zh-CN" dirty="0"/>
              <a:t>Web</a:t>
            </a:r>
            <a:r>
              <a:rPr lang="zh-CN" altLang="en-US" dirty="0"/>
              <a:t>应用时，需要使用</a:t>
            </a:r>
            <a:r>
              <a:rPr lang="en-US" altLang="en-US" dirty="0" err="1"/>
              <a:t>ipfs命令</a:t>
            </a:r>
            <a:r>
              <a:rPr lang="zh-CN" altLang="en-US" dirty="0"/>
              <a:t>关闭</a:t>
            </a:r>
            <a:r>
              <a:rPr lang="en-US" altLang="zh-CN" dirty="0"/>
              <a:t>IPFS</a:t>
            </a:r>
            <a:r>
              <a:rPr lang="zh-CN" altLang="en-US" dirty="0"/>
              <a:t>节点，我们同样将其封装为</a:t>
            </a:r>
            <a:r>
              <a:rPr lang="en-US" dirty="0" err="1"/>
              <a:t>terminate_ipfs</a:t>
            </a:r>
            <a:r>
              <a:rPr lang="zh-CN" altLang="en-US" dirty="0"/>
              <a:t>函数。</a:t>
            </a:r>
            <a:endParaRPr lang="en-US" altLang="zh-CN" dirty="0"/>
          </a:p>
          <a:p>
            <a:r>
              <a:rPr lang="en-US" sz="2600" dirty="0" err="1"/>
              <a:t>terminate_ipfs</a:t>
            </a:r>
            <a:r>
              <a:rPr lang="zh-CN" altLang="en-US" sz="2600" dirty="0"/>
              <a:t>：关闭</a:t>
            </a:r>
            <a:r>
              <a:rPr lang="en-US" altLang="zh-CN" sz="2600" dirty="0"/>
              <a:t>IPFS</a:t>
            </a:r>
            <a:r>
              <a:rPr lang="zh-CN" altLang="en-US" sz="2600" dirty="0"/>
              <a:t>节点</a:t>
            </a:r>
            <a:endParaRPr lang="en-US" altLang="zh-CN" sz="2600" dirty="0"/>
          </a:p>
          <a:p>
            <a:endParaRPr lang="en-US" altLang="zh-CN" sz="2600" dirty="0"/>
          </a:p>
          <a:p>
            <a:pPr marL="0" indent="0">
              <a:buNone/>
            </a:pPr>
            <a:r>
              <a:rPr lang="zh-CN" altLang="en-US" dirty="0"/>
              <a:t>我们将上述函数整合进入了</a:t>
            </a:r>
            <a:r>
              <a:rPr lang="en-US" altLang="zh-CN" dirty="0"/>
              <a:t>Web</a:t>
            </a:r>
            <a:r>
              <a:rPr lang="zh-CN" altLang="en-US" dirty="0"/>
              <a:t>应用的启动和关闭过程，用户只需与</a:t>
            </a:r>
            <a:r>
              <a:rPr lang="en-US" altLang="zh-CN" dirty="0"/>
              <a:t>Web</a:t>
            </a:r>
            <a:r>
              <a:rPr lang="zh-CN" altLang="en-US" dirty="0"/>
              <a:t>应用交互。</a:t>
            </a: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00738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C3C15-D7F5-047F-F44F-EC470BAAA4E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90E6608-E57D-B5ED-BDD2-5B52CAEC094F}"/>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14</a:t>
            </a:fld>
            <a:endParaRPr lang="zh-CN" altLang="en-US" dirty="0"/>
          </a:p>
        </p:txBody>
      </p:sp>
      <p:sp>
        <p:nvSpPr>
          <p:cNvPr id="6" name="标题 5">
            <a:extLst>
              <a:ext uri="{FF2B5EF4-FFF2-40B4-BE49-F238E27FC236}">
                <a16:creationId xmlns:a16="http://schemas.microsoft.com/office/drawing/2014/main" id="{22CE5F9A-2463-A525-398F-A03DD408A739}"/>
              </a:ext>
            </a:extLst>
          </p:cNvPr>
          <p:cNvSpPr>
            <a:spLocks noGrp="1"/>
          </p:cNvSpPr>
          <p:nvPr>
            <p:ph type="title"/>
          </p:nvPr>
        </p:nvSpPr>
        <p:spPr/>
        <p:txBody>
          <a:bodyPr/>
          <a:lstStyle/>
          <a:p>
            <a:r>
              <a:rPr lang="en-US" altLang="zh-CN" dirty="0">
                <a:sym typeface="+mn-ea"/>
              </a:rPr>
              <a:t>IPFS</a:t>
            </a:r>
            <a:r>
              <a:rPr lang="zh-CN" altLang="en-US" dirty="0">
                <a:sym typeface="+mn-ea"/>
              </a:rPr>
              <a:t>节点的连接</a:t>
            </a:r>
          </a:p>
        </p:txBody>
      </p:sp>
      <p:sp>
        <p:nvSpPr>
          <p:cNvPr id="7" name="内容占位符 6">
            <a:extLst>
              <a:ext uri="{FF2B5EF4-FFF2-40B4-BE49-F238E27FC236}">
                <a16:creationId xmlns:a16="http://schemas.microsoft.com/office/drawing/2014/main" id="{BFCD63CE-1F32-FA83-0BD7-2968979B0DF6}"/>
              </a:ext>
            </a:extLst>
          </p:cNvPr>
          <p:cNvSpPr>
            <a:spLocks noGrp="1"/>
          </p:cNvSpPr>
          <p:nvPr>
            <p:ph idx="1"/>
          </p:nvPr>
        </p:nvSpPr>
        <p:spPr>
          <a:xfrm>
            <a:off x="839880" y="1483797"/>
            <a:ext cx="11006045" cy="4651081"/>
          </a:xfrm>
        </p:spPr>
        <p:txBody>
          <a:bodyPr>
            <a:normAutofit/>
          </a:bodyPr>
          <a:lstStyle/>
          <a:p>
            <a:pPr marL="0" indent="0">
              <a:buNone/>
            </a:pPr>
            <a:r>
              <a:rPr lang="zh-CN" altLang="en-US" dirty="0"/>
              <a:t>为了建立分布式文件系统，我们需要连接不同系统上的</a:t>
            </a:r>
            <a:r>
              <a:rPr lang="en-US" altLang="zh-CN" dirty="0"/>
              <a:t>IPFS</a:t>
            </a:r>
            <a:r>
              <a:rPr lang="zh-CN" altLang="en-US" dirty="0"/>
              <a:t>节点。</a:t>
            </a:r>
            <a:endParaRPr lang="en-US" altLang="zh-CN" dirty="0"/>
          </a:p>
          <a:p>
            <a:pPr marL="0" indent="0">
              <a:buNone/>
            </a:pPr>
            <a:endParaRPr lang="en-US" altLang="zh-CN" dirty="0"/>
          </a:p>
          <a:p>
            <a:pPr marL="0" indent="0">
              <a:buNone/>
            </a:pPr>
            <a:r>
              <a:rPr lang="zh-CN" altLang="en-US" dirty="0"/>
              <a:t>我们采用星型拓扑结构连接所有分布式系统的</a:t>
            </a:r>
            <a:r>
              <a:rPr lang="en-US" altLang="zh-CN" dirty="0"/>
              <a:t>IPFS</a:t>
            </a:r>
            <a:r>
              <a:rPr lang="zh-CN" altLang="en-US" dirty="0"/>
              <a:t>节点。</a:t>
            </a:r>
            <a:endParaRPr lang="en-US" altLang="zh-CN" dirty="0"/>
          </a:p>
          <a:p>
            <a:endParaRPr lang="en-US" altLang="zh-CN" sz="2600" dirty="0"/>
          </a:p>
          <a:p>
            <a:pPr eaLnBrk="0" fontAlgn="base" hangingPunct="0">
              <a:lnSpc>
                <a:spcPct val="100000"/>
              </a:lnSpc>
              <a:spcBef>
                <a:spcPct val="0"/>
              </a:spcBef>
              <a:spcAft>
                <a:spcPct val="0"/>
              </a:spcAft>
            </a:pPr>
            <a:r>
              <a:rPr lang="zh-CN" altLang="en-US" sz="2600" dirty="0">
                <a:latin typeface="Arial" panose="020B0604020202020204" pitchFamily="34" charset="0"/>
              </a:rPr>
              <a:t>选定任一系统的</a:t>
            </a:r>
            <a:r>
              <a:rPr lang="en-US" altLang="zh-CN" sz="2600" dirty="0">
                <a:latin typeface="Arial" panose="020B0604020202020204" pitchFamily="34" charset="0"/>
              </a:rPr>
              <a:t>IPFS</a:t>
            </a:r>
            <a:r>
              <a:rPr lang="zh-CN" altLang="en-US" sz="2600" dirty="0">
                <a:latin typeface="Arial" panose="020B0604020202020204" pitchFamily="34" charset="0"/>
              </a:rPr>
              <a:t>节点作为中枢节点，记录该节点所在系统的</a:t>
            </a:r>
            <a:r>
              <a:rPr lang="en-US" altLang="zh-CN" sz="2600" dirty="0" err="1">
                <a:latin typeface="Arial" panose="020B0604020202020204" pitchFamily="34" charset="0"/>
              </a:rPr>
              <a:t>ip</a:t>
            </a:r>
            <a:r>
              <a:rPr lang="zh-CN" altLang="en-US" sz="2600" dirty="0">
                <a:latin typeface="Arial" panose="020B0604020202020204" pitchFamily="34" charset="0"/>
              </a:rPr>
              <a:t>地址，并告知其它所有分布式系统</a:t>
            </a:r>
            <a:r>
              <a:rPr lang="en-US" altLang="en-US" sz="2600" dirty="0">
                <a:latin typeface="Arial" panose="020B0604020202020204" pitchFamily="34" charset="0"/>
              </a:rPr>
              <a:t>；</a:t>
            </a:r>
          </a:p>
          <a:p>
            <a:pPr eaLnBrk="0" fontAlgn="base" hangingPunct="0">
              <a:lnSpc>
                <a:spcPct val="100000"/>
              </a:lnSpc>
              <a:spcBef>
                <a:spcPct val="0"/>
              </a:spcBef>
              <a:spcAft>
                <a:spcPct val="0"/>
              </a:spcAft>
            </a:pPr>
            <a:r>
              <a:rPr lang="zh-CN" altLang="en-US" sz="2600" dirty="0">
                <a:latin typeface="Arial" panose="020B0604020202020204" pitchFamily="34" charset="0"/>
              </a:rPr>
              <a:t>首先启动中枢节点的</a:t>
            </a:r>
            <a:r>
              <a:rPr lang="en-US" altLang="zh-CN" sz="2600" dirty="0">
                <a:latin typeface="Arial" panose="020B0604020202020204" pitchFamily="34" charset="0"/>
              </a:rPr>
              <a:t>IPFS</a:t>
            </a:r>
            <a:r>
              <a:rPr lang="zh-CN" altLang="en-US" sz="2600" dirty="0">
                <a:latin typeface="Arial" panose="020B0604020202020204" pitchFamily="34" charset="0"/>
              </a:rPr>
              <a:t>节点，获取节点的</a:t>
            </a:r>
            <a:r>
              <a:rPr lang="en-US" altLang="zh-CN" sz="2600" dirty="0" err="1">
                <a:latin typeface="Arial" panose="020B0604020202020204" pitchFamily="34" charset="0"/>
              </a:rPr>
              <a:t>multiaddress</a:t>
            </a:r>
            <a:r>
              <a:rPr lang="zh-CN" altLang="en-US" sz="2600" dirty="0">
                <a:latin typeface="Arial" panose="020B0604020202020204" pitchFamily="34" charset="0"/>
              </a:rPr>
              <a:t>；</a:t>
            </a:r>
            <a:endParaRPr lang="en-US" altLang="en-US" sz="2600" dirty="0">
              <a:latin typeface="Arial" panose="020B0604020202020204" pitchFamily="34" charset="0"/>
            </a:endParaRPr>
          </a:p>
          <a:p>
            <a:pPr eaLnBrk="0" fontAlgn="base" hangingPunct="0">
              <a:lnSpc>
                <a:spcPct val="100000"/>
              </a:lnSpc>
              <a:spcBef>
                <a:spcPct val="0"/>
              </a:spcBef>
              <a:spcAft>
                <a:spcPct val="0"/>
              </a:spcAft>
            </a:pPr>
            <a:r>
              <a:rPr lang="zh-CN" altLang="en-US" sz="2600" dirty="0">
                <a:latin typeface="Arial" panose="020B0604020202020204" pitchFamily="34" charset="0"/>
              </a:rPr>
              <a:t>随后启动其他</a:t>
            </a:r>
            <a:r>
              <a:rPr lang="en-US" altLang="zh-CN" sz="2600" dirty="0">
                <a:latin typeface="Arial" panose="020B0604020202020204" pitchFamily="34" charset="0"/>
              </a:rPr>
              <a:t>IPFS</a:t>
            </a:r>
            <a:r>
              <a:rPr lang="zh-CN" altLang="en-US" sz="2600" dirty="0">
                <a:latin typeface="Arial" panose="020B0604020202020204" pitchFamily="34" charset="0"/>
              </a:rPr>
              <a:t>节点并记录</a:t>
            </a:r>
            <a:r>
              <a:rPr lang="en-US" altLang="zh-CN" sz="2600" dirty="0" err="1">
                <a:latin typeface="Arial" panose="020B0604020202020204" pitchFamily="34" charset="0"/>
              </a:rPr>
              <a:t>multiaddress</a:t>
            </a:r>
            <a:r>
              <a:rPr lang="zh-CN" altLang="en-US" sz="2600" dirty="0">
                <a:latin typeface="Arial" panose="020B0604020202020204" pitchFamily="34" charset="0"/>
              </a:rPr>
              <a:t>，使用</a:t>
            </a:r>
            <a:r>
              <a:rPr lang="en-US" altLang="zh-CN" sz="2600" dirty="0">
                <a:latin typeface="Arial" panose="020B0604020202020204" pitchFamily="34" charset="0"/>
              </a:rPr>
              <a:t>http</a:t>
            </a:r>
            <a:r>
              <a:rPr lang="zh-CN" altLang="en-US" sz="2600" dirty="0">
                <a:latin typeface="Arial" panose="020B0604020202020204" pitchFamily="34" charset="0"/>
              </a:rPr>
              <a:t>协议与中枢节点交换彼此的</a:t>
            </a:r>
            <a:r>
              <a:rPr lang="en-US" altLang="zh-CN" sz="2600" dirty="0" err="1">
                <a:latin typeface="Arial" panose="020B0604020202020204" pitchFamily="34" charset="0"/>
              </a:rPr>
              <a:t>multiaddress</a:t>
            </a:r>
            <a:r>
              <a:rPr lang="en-US" altLang="zh-CN" sz="2600" dirty="0">
                <a:latin typeface="Arial" panose="020B0604020202020204" pitchFamily="34" charset="0"/>
              </a:rPr>
              <a:t> </a:t>
            </a:r>
            <a:r>
              <a:rPr lang="zh-CN" altLang="en-US" sz="2600" dirty="0">
                <a:latin typeface="Arial" panose="020B0604020202020204" pitchFamily="34" charset="0"/>
              </a:rPr>
              <a:t>，通过</a:t>
            </a:r>
            <a:r>
              <a:rPr lang="en-US" altLang="zh-CN" sz="2600" dirty="0">
                <a:latin typeface="Arial" panose="020B0604020202020204" pitchFamily="34" charset="0"/>
              </a:rPr>
              <a:t>IPFS</a:t>
            </a:r>
            <a:r>
              <a:rPr lang="zh-CN" altLang="en-US" sz="2600" dirty="0">
                <a:latin typeface="Arial" panose="020B0604020202020204" pitchFamily="34" charset="0"/>
              </a:rPr>
              <a:t>接口互相连接；</a:t>
            </a:r>
            <a:endParaRPr lang="en-US" altLang="en-US" sz="2600" dirty="0">
              <a:latin typeface="Arial" panose="020B0604020202020204" pitchFamily="34" charset="0"/>
            </a:endParaRPr>
          </a:p>
          <a:p>
            <a:pPr eaLnBrk="0" fontAlgn="base" hangingPunct="0">
              <a:lnSpc>
                <a:spcPct val="100000"/>
              </a:lnSpc>
              <a:spcBef>
                <a:spcPct val="0"/>
              </a:spcBef>
              <a:spcAft>
                <a:spcPct val="0"/>
              </a:spcAft>
            </a:pPr>
            <a:r>
              <a:rPr lang="en-US" altLang="en-US" sz="2600" dirty="0" err="1">
                <a:latin typeface="Arial" panose="020B0604020202020204" pitchFamily="34" charset="0"/>
              </a:rPr>
              <a:t>节点之间不直接连接，只通过</a:t>
            </a:r>
            <a:r>
              <a:rPr lang="zh-CN" altLang="en-US" sz="2600" dirty="0">
                <a:latin typeface="Arial" panose="020B0604020202020204" pitchFamily="34" charset="0"/>
              </a:rPr>
              <a:t>中枢</a:t>
            </a:r>
            <a:r>
              <a:rPr lang="en-US" altLang="en-US" sz="2600" dirty="0" err="1">
                <a:latin typeface="Arial" panose="020B0604020202020204" pitchFamily="34" charset="0"/>
              </a:rPr>
              <a:t>节点进行消息转发</a:t>
            </a:r>
            <a:r>
              <a:rPr lang="zh-CN" altLang="en-US" sz="2600" dirty="0">
                <a:latin typeface="Arial" panose="020B0604020202020204" pitchFamily="34" charset="0"/>
              </a:rPr>
              <a:t>。</a:t>
            </a:r>
            <a:endParaRPr lang="en-US" altLang="en-US" sz="2600" dirty="0">
              <a:latin typeface="Arial" panose="020B0604020202020204" pitchFamily="34" charset="0"/>
            </a:endParaRPr>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113560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3E102-64C0-F109-06DB-81D7DD4FE32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9C0A48A-970A-6ED4-ED6B-1F3EDC4763B7}"/>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15</a:t>
            </a:fld>
            <a:endParaRPr lang="zh-CN" altLang="en-US" dirty="0"/>
          </a:p>
        </p:txBody>
      </p:sp>
      <p:sp>
        <p:nvSpPr>
          <p:cNvPr id="6" name="标题 5">
            <a:extLst>
              <a:ext uri="{FF2B5EF4-FFF2-40B4-BE49-F238E27FC236}">
                <a16:creationId xmlns:a16="http://schemas.microsoft.com/office/drawing/2014/main" id="{93F33826-2ED0-632B-BFC2-EAEAD34AFE11}"/>
              </a:ext>
            </a:extLst>
          </p:cNvPr>
          <p:cNvSpPr>
            <a:spLocks noGrp="1"/>
          </p:cNvSpPr>
          <p:nvPr>
            <p:ph type="title"/>
          </p:nvPr>
        </p:nvSpPr>
        <p:spPr/>
        <p:txBody>
          <a:bodyPr/>
          <a:lstStyle/>
          <a:p>
            <a:r>
              <a:rPr lang="en-US" altLang="zh-CN" dirty="0">
                <a:sym typeface="+mn-ea"/>
              </a:rPr>
              <a:t>IPFS</a:t>
            </a:r>
            <a:r>
              <a:rPr lang="zh-CN" altLang="en-US" dirty="0">
                <a:sym typeface="+mn-ea"/>
              </a:rPr>
              <a:t>节点的连接</a:t>
            </a:r>
          </a:p>
        </p:txBody>
      </p:sp>
      <p:sp>
        <p:nvSpPr>
          <p:cNvPr id="7" name="内容占位符 6">
            <a:extLst>
              <a:ext uri="{FF2B5EF4-FFF2-40B4-BE49-F238E27FC236}">
                <a16:creationId xmlns:a16="http://schemas.microsoft.com/office/drawing/2014/main" id="{C92B4C27-1CC0-7C9D-8F3E-0BFCD0E40224}"/>
              </a:ext>
            </a:extLst>
          </p:cNvPr>
          <p:cNvSpPr>
            <a:spLocks noGrp="1"/>
          </p:cNvSpPr>
          <p:nvPr>
            <p:ph idx="1"/>
          </p:nvPr>
        </p:nvSpPr>
        <p:spPr>
          <a:xfrm>
            <a:off x="970167" y="1483666"/>
            <a:ext cx="10706639" cy="4651081"/>
          </a:xfrm>
        </p:spPr>
        <p:txBody>
          <a:bodyPr>
            <a:normAutofit/>
          </a:bodyPr>
          <a:lstStyle/>
          <a:p>
            <a:pPr marL="0" indent="0">
              <a:buNone/>
            </a:pPr>
            <a:r>
              <a:rPr lang="zh-CN" altLang="en-US" dirty="0"/>
              <a:t>在测试时，我们采用了多台虚拟机模拟分布式系统。我们将主机的</a:t>
            </a:r>
            <a:r>
              <a:rPr lang="en-US" altLang="zh-CN" dirty="0"/>
              <a:t>IPFS</a:t>
            </a:r>
            <a:r>
              <a:rPr lang="zh-CN" altLang="en-US" dirty="0"/>
              <a:t>节点设置为中枢节点，将虚拟机的</a:t>
            </a:r>
            <a:r>
              <a:rPr lang="en-US" altLang="zh-CN" dirty="0"/>
              <a:t>IPFS</a:t>
            </a:r>
            <a:r>
              <a:rPr lang="zh-CN" altLang="en-US" dirty="0"/>
              <a:t>节点与主机的</a:t>
            </a:r>
            <a:r>
              <a:rPr lang="en-US" altLang="zh-CN" dirty="0"/>
              <a:t>IPFS</a:t>
            </a:r>
            <a:r>
              <a:rPr lang="zh-CN" altLang="en-US" dirty="0"/>
              <a:t>节点相连。</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9" name="图片 8">
            <a:extLst>
              <a:ext uri="{FF2B5EF4-FFF2-40B4-BE49-F238E27FC236}">
                <a16:creationId xmlns:a16="http://schemas.microsoft.com/office/drawing/2014/main" id="{078D8CA0-F8D9-A55D-13B3-EDDBC01E9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360" y="2253392"/>
            <a:ext cx="3173832" cy="1043086"/>
          </a:xfrm>
          <a:prstGeom prst="rect">
            <a:avLst/>
          </a:prstGeom>
        </p:spPr>
      </p:pic>
      <p:pic>
        <p:nvPicPr>
          <p:cNvPr id="11" name="图片 10">
            <a:extLst>
              <a:ext uri="{FF2B5EF4-FFF2-40B4-BE49-F238E27FC236}">
                <a16:creationId xmlns:a16="http://schemas.microsoft.com/office/drawing/2014/main" id="{BE593D02-B260-3A52-6C8E-15A5E02D6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3436172"/>
            <a:ext cx="3077603" cy="1069615"/>
          </a:xfrm>
          <a:prstGeom prst="rect">
            <a:avLst/>
          </a:prstGeom>
        </p:spPr>
      </p:pic>
      <p:cxnSp>
        <p:nvCxnSpPr>
          <p:cNvPr id="18" name="直接箭头连接符 17">
            <a:extLst>
              <a:ext uri="{FF2B5EF4-FFF2-40B4-BE49-F238E27FC236}">
                <a16:creationId xmlns:a16="http://schemas.microsoft.com/office/drawing/2014/main" id="{BAE5E917-2092-D7A9-2CC7-EF2C4045327D}"/>
              </a:ext>
            </a:extLst>
          </p:cNvPr>
          <p:cNvCxnSpPr>
            <a:cxnSpLocks/>
            <a:stCxn id="25" idx="3"/>
          </p:cNvCxnSpPr>
          <p:nvPr/>
        </p:nvCxnSpPr>
        <p:spPr>
          <a:xfrm flipV="1">
            <a:off x="4299694" y="2785789"/>
            <a:ext cx="2390666" cy="16411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BA80ECD-8B60-87A5-5B5A-4BA78088F329}"/>
              </a:ext>
            </a:extLst>
          </p:cNvPr>
          <p:cNvCxnSpPr>
            <a:cxnSpLocks/>
            <a:stCxn id="25" idx="3"/>
            <a:endCxn id="11" idx="1"/>
          </p:cNvCxnSpPr>
          <p:nvPr/>
        </p:nvCxnSpPr>
        <p:spPr>
          <a:xfrm flipV="1">
            <a:off x="4299694" y="3970980"/>
            <a:ext cx="2390666" cy="4559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59487DE6-12C4-8182-0982-2EDDFD3A7FCF}"/>
              </a:ext>
            </a:extLst>
          </p:cNvPr>
          <p:cNvSpPr txBox="1"/>
          <p:nvPr/>
        </p:nvSpPr>
        <p:spPr>
          <a:xfrm>
            <a:off x="7629221" y="4866502"/>
            <a:ext cx="1433779" cy="1015663"/>
          </a:xfrm>
          <a:prstGeom prst="rect">
            <a:avLst/>
          </a:prstGeom>
          <a:noFill/>
        </p:spPr>
        <p:txBody>
          <a:bodyPr wrap="square" rtlCol="0">
            <a:spAutoFit/>
          </a:bodyPr>
          <a:lstStyle/>
          <a:p>
            <a:r>
              <a:rPr lang="en-US" altLang="zh-CN" sz="6000" dirty="0"/>
              <a:t>······</a:t>
            </a:r>
            <a:endParaRPr lang="en-US" sz="6000" dirty="0"/>
          </a:p>
        </p:txBody>
      </p:sp>
      <p:pic>
        <p:nvPicPr>
          <p:cNvPr id="25" name="图片 24">
            <a:extLst>
              <a:ext uri="{FF2B5EF4-FFF2-40B4-BE49-F238E27FC236}">
                <a16:creationId xmlns:a16="http://schemas.microsoft.com/office/drawing/2014/main" id="{D4E55721-E8B2-A6D0-291F-CD4EB55B1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440" y="3296478"/>
            <a:ext cx="3278254" cy="2260866"/>
          </a:xfrm>
          <a:prstGeom prst="rect">
            <a:avLst/>
          </a:prstGeom>
        </p:spPr>
      </p:pic>
      <p:cxnSp>
        <p:nvCxnSpPr>
          <p:cNvPr id="30" name="直接箭头连接符 29">
            <a:extLst>
              <a:ext uri="{FF2B5EF4-FFF2-40B4-BE49-F238E27FC236}">
                <a16:creationId xmlns:a16="http://schemas.microsoft.com/office/drawing/2014/main" id="{9DED20D3-FF62-957B-860C-42018E34C963}"/>
              </a:ext>
            </a:extLst>
          </p:cNvPr>
          <p:cNvCxnSpPr>
            <a:stCxn id="25" idx="3"/>
            <a:endCxn id="21" idx="1"/>
          </p:cNvCxnSpPr>
          <p:nvPr/>
        </p:nvCxnSpPr>
        <p:spPr>
          <a:xfrm>
            <a:off x="4299694" y="4426911"/>
            <a:ext cx="3329527" cy="9474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88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F9385-39FF-0219-1274-5240A7611921}"/>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674BD6A-E70E-EF00-506C-42428A3F78F2}"/>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16</a:t>
            </a:fld>
            <a:endParaRPr lang="zh-CN" altLang="en-US" dirty="0"/>
          </a:p>
        </p:txBody>
      </p:sp>
      <p:sp>
        <p:nvSpPr>
          <p:cNvPr id="6" name="标题 5">
            <a:extLst>
              <a:ext uri="{FF2B5EF4-FFF2-40B4-BE49-F238E27FC236}">
                <a16:creationId xmlns:a16="http://schemas.microsoft.com/office/drawing/2014/main" id="{FFE2EC61-FAEF-056E-D40B-FF06EC13D381}"/>
              </a:ext>
            </a:extLst>
          </p:cNvPr>
          <p:cNvSpPr>
            <a:spLocks noGrp="1"/>
          </p:cNvSpPr>
          <p:nvPr>
            <p:ph type="title"/>
          </p:nvPr>
        </p:nvSpPr>
        <p:spPr/>
        <p:txBody>
          <a:bodyPr/>
          <a:lstStyle/>
          <a:p>
            <a:r>
              <a:rPr lang="en-US" altLang="zh-CN" dirty="0">
                <a:sym typeface="+mn-ea"/>
              </a:rPr>
              <a:t>IPFS</a:t>
            </a:r>
            <a:r>
              <a:rPr lang="zh-CN" altLang="en-US" dirty="0">
                <a:sym typeface="+mn-ea"/>
              </a:rPr>
              <a:t>的基础操作</a:t>
            </a:r>
          </a:p>
        </p:txBody>
      </p:sp>
      <p:sp>
        <p:nvSpPr>
          <p:cNvPr id="7" name="内容占位符 6">
            <a:extLst>
              <a:ext uri="{FF2B5EF4-FFF2-40B4-BE49-F238E27FC236}">
                <a16:creationId xmlns:a16="http://schemas.microsoft.com/office/drawing/2014/main" id="{CD4F1BB8-D9CF-F67E-B67D-73C4DB0F6934}"/>
              </a:ext>
            </a:extLst>
          </p:cNvPr>
          <p:cNvSpPr>
            <a:spLocks noGrp="1"/>
          </p:cNvSpPr>
          <p:nvPr>
            <p:ph idx="1"/>
          </p:nvPr>
        </p:nvSpPr>
        <p:spPr>
          <a:xfrm>
            <a:off x="807608" y="1483797"/>
            <a:ext cx="10546192" cy="4651081"/>
          </a:xfrm>
        </p:spPr>
        <p:txBody>
          <a:bodyPr>
            <a:normAutofit/>
          </a:bodyPr>
          <a:lstStyle/>
          <a:p>
            <a:pPr marL="0" indent="0">
              <a:buNone/>
            </a:pPr>
            <a:r>
              <a:rPr lang="en-US" dirty="0" err="1"/>
              <a:t>upload_file_to_ipfs</a:t>
            </a:r>
            <a:r>
              <a:rPr lang="zh-CN" altLang="en-US" dirty="0"/>
              <a:t>：上传文件到</a:t>
            </a:r>
            <a:r>
              <a:rPr lang="en-US" dirty="0"/>
              <a:t>IPFS</a:t>
            </a:r>
            <a:r>
              <a:rPr lang="zh-CN" altLang="en-US" dirty="0"/>
              <a:t>并返回</a:t>
            </a:r>
            <a:r>
              <a:rPr lang="en-US" dirty="0"/>
              <a:t>CID</a:t>
            </a:r>
            <a:r>
              <a:rPr lang="zh-CN" altLang="en-US" dirty="0"/>
              <a:t>，上传</a:t>
            </a:r>
            <a:endParaRPr lang="en-US" dirty="0"/>
          </a:p>
          <a:p>
            <a:pPr marL="0" indent="0">
              <a:buNone/>
            </a:pPr>
            <a:endParaRPr lang="en-US" dirty="0"/>
          </a:p>
          <a:p>
            <a:r>
              <a:rPr lang="en-US" altLang="en-US" dirty="0" err="1"/>
              <a:t>通过HTTP</a:t>
            </a:r>
            <a:r>
              <a:rPr lang="en-US" altLang="en-US" dirty="0"/>
              <a:t> </a:t>
            </a:r>
            <a:r>
              <a:rPr lang="en-US" altLang="en-US" dirty="0" err="1"/>
              <a:t>POST请求，将文件上传至IPFS的</a:t>
            </a:r>
            <a:r>
              <a:rPr lang="en-US" altLang="en-US" dirty="0"/>
              <a:t>/</a:t>
            </a:r>
            <a:r>
              <a:rPr lang="en-US" altLang="en-US" dirty="0" err="1"/>
              <a:t>api</a:t>
            </a:r>
            <a:r>
              <a:rPr lang="en-US" altLang="en-US" dirty="0"/>
              <a:t>/v0/</a:t>
            </a:r>
            <a:r>
              <a:rPr lang="en-US" altLang="en-US" dirty="0" err="1"/>
              <a:t>add接口</a:t>
            </a:r>
            <a:r>
              <a:rPr lang="en-US" altLang="en-US" dirty="0"/>
              <a:t>；</a:t>
            </a:r>
          </a:p>
          <a:p>
            <a:endParaRPr lang="en-US" altLang="en-US" dirty="0"/>
          </a:p>
          <a:p>
            <a:pPr eaLnBrk="0" fontAlgn="base" hangingPunct="0">
              <a:lnSpc>
                <a:spcPct val="100000"/>
              </a:lnSpc>
              <a:spcBef>
                <a:spcPct val="0"/>
              </a:spcBef>
              <a:spcAft>
                <a:spcPct val="0"/>
              </a:spcAft>
            </a:pPr>
            <a:r>
              <a:rPr lang="en-US" altLang="en-US" dirty="0" err="1"/>
              <a:t>设置参数</a:t>
            </a:r>
            <a:r>
              <a:rPr lang="en-US" altLang="en-US" dirty="0"/>
              <a:t> pin=</a:t>
            </a:r>
            <a:r>
              <a:rPr lang="en-US" altLang="en-US" dirty="0" err="1"/>
              <a:t>true，确保文件被固定在本地节点上</a:t>
            </a:r>
            <a:r>
              <a:rPr lang="en-US" altLang="en-US" dirty="0"/>
              <a:t>；</a:t>
            </a:r>
          </a:p>
          <a:p>
            <a:pPr eaLnBrk="0" fontAlgn="base" hangingPunct="0">
              <a:lnSpc>
                <a:spcPct val="100000"/>
              </a:lnSpc>
              <a:spcBef>
                <a:spcPct val="0"/>
              </a:spcBef>
              <a:spcAft>
                <a:spcPct val="0"/>
              </a:spcAft>
            </a:pPr>
            <a:endParaRPr lang="en-US" altLang="en-US" dirty="0"/>
          </a:p>
          <a:p>
            <a:pPr eaLnBrk="0" fontAlgn="base" hangingPunct="0">
              <a:lnSpc>
                <a:spcPct val="100000"/>
              </a:lnSpc>
              <a:spcBef>
                <a:spcPct val="0"/>
              </a:spcBef>
              <a:spcAft>
                <a:spcPct val="0"/>
              </a:spcAft>
            </a:pPr>
            <a:r>
              <a:rPr lang="en-US" altLang="en-US" dirty="0" err="1"/>
              <a:t>解析IPFS返回的JSON结果，提取并返回其中的</a:t>
            </a:r>
            <a:r>
              <a:rPr lang="en-US" altLang="zh-CN" dirty="0" err="1"/>
              <a:t>Hash</a:t>
            </a:r>
            <a:r>
              <a:rPr lang="zh-CN" altLang="en-US" dirty="0"/>
              <a:t>，</a:t>
            </a:r>
            <a:r>
              <a:rPr lang="en-US" altLang="en-US" dirty="0" err="1"/>
              <a:t>即CID</a:t>
            </a:r>
            <a:r>
              <a:rPr lang="zh-CN" altLang="en-US" dirty="0"/>
              <a:t>。</a:t>
            </a:r>
            <a:endParaRPr lang="en-US" altLang="en-US" dirty="0"/>
          </a:p>
          <a:p>
            <a:pPr marL="0" indent="0">
              <a:buNone/>
            </a:pPr>
            <a:endParaRPr lang="en-US" dirty="0"/>
          </a:p>
        </p:txBody>
      </p:sp>
    </p:spTree>
    <p:extLst>
      <p:ext uri="{BB962C8B-B14F-4D97-AF65-F5344CB8AC3E}">
        <p14:creationId xmlns:p14="http://schemas.microsoft.com/office/powerpoint/2010/main" val="236565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A04BA-8AC5-CDA1-6F4A-4D82219BD748}"/>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1D4B1B6-B5EB-021C-CC9E-E96985EEADF3}"/>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17</a:t>
            </a:fld>
            <a:endParaRPr lang="zh-CN" altLang="en-US" dirty="0"/>
          </a:p>
        </p:txBody>
      </p:sp>
      <p:sp>
        <p:nvSpPr>
          <p:cNvPr id="6" name="标题 5">
            <a:extLst>
              <a:ext uri="{FF2B5EF4-FFF2-40B4-BE49-F238E27FC236}">
                <a16:creationId xmlns:a16="http://schemas.microsoft.com/office/drawing/2014/main" id="{5497052B-7807-518C-9ACC-1B50A30E8B80}"/>
              </a:ext>
            </a:extLst>
          </p:cNvPr>
          <p:cNvSpPr>
            <a:spLocks noGrp="1"/>
          </p:cNvSpPr>
          <p:nvPr>
            <p:ph type="title"/>
          </p:nvPr>
        </p:nvSpPr>
        <p:spPr/>
        <p:txBody>
          <a:bodyPr/>
          <a:lstStyle/>
          <a:p>
            <a:r>
              <a:rPr lang="en-US" altLang="zh-CN" dirty="0">
                <a:sym typeface="+mn-ea"/>
              </a:rPr>
              <a:t>IPFS</a:t>
            </a:r>
            <a:r>
              <a:rPr lang="zh-CN" altLang="en-US" dirty="0">
                <a:sym typeface="+mn-ea"/>
              </a:rPr>
              <a:t>的基础操作</a:t>
            </a:r>
          </a:p>
        </p:txBody>
      </p:sp>
      <p:sp>
        <p:nvSpPr>
          <p:cNvPr id="7" name="内容占位符 6">
            <a:extLst>
              <a:ext uri="{FF2B5EF4-FFF2-40B4-BE49-F238E27FC236}">
                <a16:creationId xmlns:a16="http://schemas.microsoft.com/office/drawing/2014/main" id="{DAE6D743-FE96-D913-33B7-EEE018863E2A}"/>
              </a:ext>
            </a:extLst>
          </p:cNvPr>
          <p:cNvSpPr>
            <a:spLocks noGrp="1"/>
          </p:cNvSpPr>
          <p:nvPr>
            <p:ph idx="1"/>
          </p:nvPr>
        </p:nvSpPr>
        <p:spPr>
          <a:xfrm>
            <a:off x="822904" y="1483797"/>
            <a:ext cx="10546192" cy="4651081"/>
          </a:xfrm>
        </p:spPr>
        <p:txBody>
          <a:bodyPr>
            <a:normAutofit/>
          </a:bodyPr>
          <a:lstStyle/>
          <a:p>
            <a:pPr marL="0" indent="0">
              <a:buNone/>
            </a:pPr>
            <a:r>
              <a:rPr lang="en-US" dirty="0" err="1"/>
              <a:t>download_file_from_ipfs</a:t>
            </a:r>
            <a:r>
              <a:rPr lang="zh-CN" altLang="en-US" dirty="0"/>
              <a:t>：从</a:t>
            </a:r>
            <a:r>
              <a:rPr lang="en-US" altLang="zh-CN" dirty="0"/>
              <a:t>IPFS</a:t>
            </a:r>
            <a:r>
              <a:rPr lang="zh-CN" altLang="en-US" dirty="0"/>
              <a:t>下载文件到临时变量并返回</a:t>
            </a:r>
            <a:endParaRPr lang="en-US" altLang="zh-CN" dirty="0"/>
          </a:p>
          <a:p>
            <a:pPr marL="0" indent="0">
              <a:buNone/>
            </a:pPr>
            <a:endParaRPr lang="en-US" dirty="0"/>
          </a:p>
          <a:p>
            <a:pPr eaLnBrk="0" fontAlgn="base" hangingPunct="0">
              <a:lnSpc>
                <a:spcPct val="100000"/>
              </a:lnSpc>
              <a:spcBef>
                <a:spcPct val="0"/>
              </a:spcBef>
              <a:spcAft>
                <a:spcPct val="0"/>
              </a:spcAft>
            </a:pPr>
            <a:r>
              <a:rPr lang="en-US" altLang="en-US" dirty="0" err="1"/>
              <a:t>通过HTTP</a:t>
            </a:r>
            <a:r>
              <a:rPr lang="en-US" altLang="en-US" dirty="0"/>
              <a:t> </a:t>
            </a:r>
            <a:r>
              <a:rPr lang="en-US" altLang="en-US" dirty="0" err="1"/>
              <a:t>GET请求，从配置好的IPFS网关地址下载文件内容</a:t>
            </a:r>
            <a:r>
              <a:rPr lang="en-US" altLang="en-US" dirty="0"/>
              <a:t>；</a:t>
            </a:r>
          </a:p>
          <a:p>
            <a:pPr eaLnBrk="0" fontAlgn="base" hangingPunct="0">
              <a:lnSpc>
                <a:spcPct val="100000"/>
              </a:lnSpc>
              <a:spcBef>
                <a:spcPct val="0"/>
              </a:spcBef>
              <a:spcAft>
                <a:spcPct val="0"/>
              </a:spcAft>
            </a:pPr>
            <a:endParaRPr lang="en-US" altLang="en-US" dirty="0"/>
          </a:p>
          <a:p>
            <a:pPr eaLnBrk="0" fontAlgn="base" hangingPunct="0">
              <a:lnSpc>
                <a:spcPct val="100000"/>
              </a:lnSpc>
              <a:spcBef>
                <a:spcPct val="0"/>
              </a:spcBef>
              <a:spcAft>
                <a:spcPct val="0"/>
              </a:spcAft>
            </a:pPr>
            <a:r>
              <a:rPr lang="en-US" altLang="en-US" dirty="0" err="1"/>
              <a:t>设置超时时间，防止长时间等待</a:t>
            </a:r>
            <a:r>
              <a:rPr lang="en-US" altLang="en-US" dirty="0"/>
              <a:t>；</a:t>
            </a:r>
          </a:p>
          <a:p>
            <a:pPr eaLnBrk="0" fontAlgn="base" hangingPunct="0">
              <a:lnSpc>
                <a:spcPct val="100000"/>
              </a:lnSpc>
              <a:spcBef>
                <a:spcPct val="0"/>
              </a:spcBef>
              <a:spcAft>
                <a:spcPct val="0"/>
              </a:spcAft>
            </a:pPr>
            <a:endParaRPr lang="en-US" altLang="en-US" dirty="0"/>
          </a:p>
          <a:p>
            <a:pPr eaLnBrk="0" fontAlgn="base" hangingPunct="0">
              <a:lnSpc>
                <a:spcPct val="100000"/>
              </a:lnSpc>
              <a:spcBef>
                <a:spcPct val="0"/>
              </a:spcBef>
              <a:spcAft>
                <a:spcPct val="0"/>
              </a:spcAft>
            </a:pPr>
            <a:r>
              <a:rPr lang="en-US" altLang="en-US" dirty="0" err="1"/>
              <a:t>获取响应的二进制数据并返回</a:t>
            </a:r>
            <a:r>
              <a:rPr lang="zh-CN" altLang="en-US" dirty="0"/>
              <a:t>。</a:t>
            </a:r>
            <a:endParaRPr lang="en-US" altLang="en-US" dirty="0"/>
          </a:p>
          <a:p>
            <a:pPr marL="0" indent="0">
              <a:buNone/>
            </a:pPr>
            <a:endParaRPr lang="en-US" dirty="0"/>
          </a:p>
        </p:txBody>
      </p:sp>
    </p:spTree>
    <p:extLst>
      <p:ext uri="{BB962C8B-B14F-4D97-AF65-F5344CB8AC3E}">
        <p14:creationId xmlns:p14="http://schemas.microsoft.com/office/powerpoint/2010/main" val="421732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6455F-CB66-488F-4038-0E3A21A836F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58F44A0-C27F-2AC6-4A33-A5FFF2112391}"/>
              </a:ext>
            </a:extLst>
          </p:cNvPr>
          <p:cNvSpPr>
            <a:spLocks noGrp="1"/>
          </p:cNvSpPr>
          <p:nvPr>
            <p:ph type="sldNum" sz="quarter" idx="12"/>
          </p:nvPr>
        </p:nvSpPr>
        <p:spPr>
          <a:xfrm>
            <a:off x="11353800" y="6356350"/>
            <a:ext cx="492125" cy="365125"/>
          </a:xfrm>
        </p:spPr>
        <p:txBody>
          <a:bodyPr/>
          <a:lstStyle/>
          <a:p>
            <a:fld id="{5B74D221-F78E-4CE2-B90E-39C483F4591B}" type="slidenum">
              <a:rPr lang="zh-CN" altLang="en-US" smtClean="0"/>
              <a:t>18</a:t>
            </a:fld>
            <a:endParaRPr lang="zh-CN" altLang="en-US" dirty="0"/>
          </a:p>
        </p:txBody>
      </p:sp>
      <p:sp>
        <p:nvSpPr>
          <p:cNvPr id="6" name="标题 5">
            <a:extLst>
              <a:ext uri="{FF2B5EF4-FFF2-40B4-BE49-F238E27FC236}">
                <a16:creationId xmlns:a16="http://schemas.microsoft.com/office/drawing/2014/main" id="{5C022B50-7EE9-53F3-0B03-26CB6F52BD27}"/>
              </a:ext>
            </a:extLst>
          </p:cNvPr>
          <p:cNvSpPr>
            <a:spLocks noGrp="1"/>
          </p:cNvSpPr>
          <p:nvPr>
            <p:ph type="title"/>
          </p:nvPr>
        </p:nvSpPr>
        <p:spPr/>
        <p:txBody>
          <a:bodyPr/>
          <a:lstStyle/>
          <a:p>
            <a:r>
              <a:rPr lang="en-US" altLang="zh-CN" dirty="0">
                <a:sym typeface="+mn-ea"/>
              </a:rPr>
              <a:t>IPFS</a:t>
            </a:r>
            <a:r>
              <a:rPr lang="zh-CN" altLang="en-US" dirty="0">
                <a:sym typeface="+mn-ea"/>
              </a:rPr>
              <a:t>的基础操作</a:t>
            </a:r>
          </a:p>
        </p:txBody>
      </p:sp>
      <p:sp>
        <p:nvSpPr>
          <p:cNvPr id="7" name="内容占位符 6">
            <a:extLst>
              <a:ext uri="{FF2B5EF4-FFF2-40B4-BE49-F238E27FC236}">
                <a16:creationId xmlns:a16="http://schemas.microsoft.com/office/drawing/2014/main" id="{1FD050A3-0630-74DB-9D35-8E7E0026601B}"/>
              </a:ext>
            </a:extLst>
          </p:cNvPr>
          <p:cNvSpPr>
            <a:spLocks noGrp="1"/>
          </p:cNvSpPr>
          <p:nvPr>
            <p:ph idx="1"/>
          </p:nvPr>
        </p:nvSpPr>
        <p:spPr>
          <a:xfrm>
            <a:off x="748251" y="1475673"/>
            <a:ext cx="10980891" cy="4651081"/>
          </a:xfrm>
        </p:spPr>
        <p:txBody>
          <a:bodyPr>
            <a:normAutofit/>
          </a:bodyPr>
          <a:lstStyle/>
          <a:p>
            <a:pPr marL="0" indent="0">
              <a:buNone/>
            </a:pPr>
            <a:r>
              <a:rPr lang="en-US" dirty="0" err="1"/>
              <a:t>get_file_content_from_ipfs</a:t>
            </a:r>
            <a:r>
              <a:rPr lang="zh-CN" altLang="en-US" dirty="0"/>
              <a:t>：从</a:t>
            </a:r>
            <a:r>
              <a:rPr lang="en-US" altLang="zh-CN" dirty="0"/>
              <a:t>IPFS</a:t>
            </a:r>
            <a:r>
              <a:rPr lang="zh-CN" altLang="en-US" dirty="0"/>
              <a:t>获取文本文件内容</a:t>
            </a:r>
            <a:endParaRPr lang="en-US" altLang="zh-CN" dirty="0"/>
          </a:p>
          <a:p>
            <a:pPr marL="0" indent="0">
              <a:buNone/>
            </a:pPr>
            <a:endParaRPr lang="en-US" dirty="0"/>
          </a:p>
          <a:p>
            <a:pPr eaLnBrk="0" fontAlgn="base" hangingPunct="0">
              <a:lnSpc>
                <a:spcPct val="100000"/>
              </a:lnSpc>
              <a:spcBef>
                <a:spcPct val="0"/>
              </a:spcBef>
              <a:spcAft>
                <a:spcPct val="0"/>
              </a:spcAft>
            </a:pPr>
            <a:r>
              <a:rPr lang="en-US" altLang="en-US" dirty="0" err="1">
                <a:latin typeface="Arial" panose="020B0604020202020204" pitchFamily="34" charset="0"/>
              </a:rPr>
              <a:t>调用IPFS的</a:t>
            </a:r>
            <a:r>
              <a:rPr lang="en-US" altLang="en-US" dirty="0">
                <a:latin typeface="Arial" panose="020B0604020202020204" pitchFamily="34" charset="0"/>
              </a:rPr>
              <a:t>/</a:t>
            </a:r>
            <a:r>
              <a:rPr lang="en-US" altLang="en-US" dirty="0" err="1">
                <a:latin typeface="Arial" panose="020B0604020202020204" pitchFamily="34" charset="0"/>
              </a:rPr>
              <a:t>api</a:t>
            </a:r>
            <a:r>
              <a:rPr lang="en-US" altLang="en-US" dirty="0">
                <a:latin typeface="Arial" panose="020B0604020202020204" pitchFamily="34" charset="0"/>
              </a:rPr>
              <a:t>/v0/</a:t>
            </a:r>
            <a:r>
              <a:rPr lang="en-US" altLang="en-US" dirty="0" err="1">
                <a:latin typeface="Arial" panose="020B0604020202020204" pitchFamily="34" charset="0"/>
              </a:rPr>
              <a:t>cat接口，通过POST请求获取文件内容</a:t>
            </a:r>
            <a:r>
              <a:rPr lang="en-US" altLang="en-US" dirty="0">
                <a:latin typeface="Arial" panose="020B0604020202020204" pitchFamily="34" charset="0"/>
              </a:rPr>
              <a:t>；</a:t>
            </a:r>
          </a:p>
          <a:p>
            <a:pPr marL="0" lvl="0" indent="0"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pPr eaLnBrk="0" fontAlgn="base" hangingPunct="0">
              <a:lnSpc>
                <a:spcPct val="100000"/>
              </a:lnSpc>
              <a:spcBef>
                <a:spcPct val="0"/>
              </a:spcBef>
              <a:spcAft>
                <a:spcPct val="0"/>
              </a:spcAft>
            </a:pPr>
            <a:r>
              <a:rPr lang="en-US" altLang="en-US" dirty="0" err="1">
                <a:latin typeface="Arial" panose="020B0604020202020204" pitchFamily="34" charset="0"/>
              </a:rPr>
              <a:t>设置超时时间防止请求阻塞</a:t>
            </a:r>
            <a:r>
              <a:rPr lang="en-US" altLang="en-US" dirty="0">
                <a:latin typeface="Arial" panose="020B0604020202020204" pitchFamily="34" charset="0"/>
              </a:rPr>
              <a:t>；</a:t>
            </a:r>
          </a:p>
          <a:p>
            <a:pPr eaLnBrk="0" fontAlgn="base" hangingPunct="0">
              <a:lnSpc>
                <a:spcPct val="100000"/>
              </a:lnSpc>
              <a:spcBef>
                <a:spcPct val="0"/>
              </a:spcBef>
              <a:spcAft>
                <a:spcPct val="0"/>
              </a:spcAft>
            </a:pPr>
            <a:endParaRPr lang="en-US" altLang="en-US" dirty="0">
              <a:latin typeface="Arial" panose="020B0604020202020204" pitchFamily="34" charset="0"/>
            </a:endParaRPr>
          </a:p>
          <a:p>
            <a:pPr eaLnBrk="0" fontAlgn="base" hangingPunct="0">
              <a:lnSpc>
                <a:spcPct val="100000"/>
              </a:lnSpc>
              <a:spcBef>
                <a:spcPct val="0"/>
              </a:spcBef>
              <a:spcAft>
                <a:spcPct val="0"/>
              </a:spcAft>
            </a:pPr>
            <a:r>
              <a:rPr lang="en-US" altLang="en-US" dirty="0">
                <a:latin typeface="Arial" panose="020B0604020202020204" pitchFamily="34" charset="0"/>
              </a:rPr>
              <a:t>提取响应中的文本内容，最多返回前5000个字符，避免内容过大</a:t>
            </a:r>
            <a:r>
              <a:rPr lang="zh-CN" altLang="en-US" dirty="0">
                <a:latin typeface="Arial" panose="020B0604020202020204" pitchFamily="34" charset="0"/>
              </a:rPr>
              <a:t>。</a:t>
            </a:r>
            <a:endParaRPr lang="en-US" altLang="en-US" dirty="0">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166801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BD6E1-7808-79D6-F217-4E48E8782759}"/>
            </a:ext>
          </a:extLst>
        </p:cNvPr>
        <p:cNvGrpSpPr/>
        <p:nvPr/>
      </p:nvGrpSpPr>
      <p:grpSpPr>
        <a:xfrm>
          <a:off x="0" y="0"/>
          <a:ext cx="0" cy="0"/>
          <a:chOff x="0" y="0"/>
          <a:chExt cx="0" cy="0"/>
        </a:xfrm>
      </p:grpSpPr>
      <p:sp>
        <p:nvSpPr>
          <p:cNvPr id="77" name="灯片编号占位符 3">
            <a:extLst>
              <a:ext uri="{FF2B5EF4-FFF2-40B4-BE49-F238E27FC236}">
                <a16:creationId xmlns:a16="http://schemas.microsoft.com/office/drawing/2014/main" id="{8B89E18B-7791-1964-59E4-086A19EBE0CD}"/>
              </a:ext>
            </a:extLst>
          </p:cNvPr>
          <p:cNvSpPr>
            <a:spLocks noGrp="1"/>
          </p:cNvSpPr>
          <p:nvPr>
            <p:ph type="sldNum" sz="quarter" idx="12"/>
          </p:nvPr>
        </p:nvSpPr>
        <p:spPr/>
        <p:txBody>
          <a:bodyPr/>
          <a:lstStyle/>
          <a:p>
            <a:fld id="{5B74D221-F78E-4CE2-B90E-39C483F4591B}" type="slidenum">
              <a:rPr lang="zh-CN" altLang="en-US" smtClean="0"/>
              <a:t>19</a:t>
            </a:fld>
            <a:endParaRPr lang="zh-CN" altLang="en-US" dirty="0"/>
          </a:p>
        </p:txBody>
      </p:sp>
      <p:sp>
        <p:nvSpPr>
          <p:cNvPr id="78" name="标题 5">
            <a:extLst>
              <a:ext uri="{FF2B5EF4-FFF2-40B4-BE49-F238E27FC236}">
                <a16:creationId xmlns:a16="http://schemas.microsoft.com/office/drawing/2014/main" id="{1D9A72E7-795F-2CA5-424B-0AE272E70EF4}"/>
              </a:ext>
            </a:extLst>
          </p:cNvPr>
          <p:cNvSpPr>
            <a:spLocks noGrp="1"/>
          </p:cNvSpPr>
          <p:nvPr>
            <p:ph type="title"/>
          </p:nvPr>
        </p:nvSpPr>
        <p:spPr>
          <a:xfrm>
            <a:off x="961034" y="512320"/>
            <a:ext cx="10555326" cy="656061"/>
          </a:xfrm>
        </p:spPr>
        <p:txBody>
          <a:bodyPr/>
          <a:lstStyle/>
          <a:p>
            <a:r>
              <a:rPr lang="en-US" altLang="zh-CN" dirty="0">
                <a:sym typeface="+mn-ea"/>
              </a:rPr>
              <a:t>IPFS</a:t>
            </a:r>
            <a:r>
              <a:rPr lang="zh-CN" dirty="0"/>
              <a:t>扩展工作</a:t>
            </a:r>
          </a:p>
        </p:txBody>
      </p:sp>
      <p:sp>
        <p:nvSpPr>
          <p:cNvPr id="79" name="内容占位符 6">
            <a:extLst>
              <a:ext uri="{FF2B5EF4-FFF2-40B4-BE49-F238E27FC236}">
                <a16:creationId xmlns:a16="http://schemas.microsoft.com/office/drawing/2014/main" id="{2DCA494B-4EA9-72DB-FFBE-D2401A90807C}"/>
              </a:ext>
            </a:extLst>
          </p:cNvPr>
          <p:cNvSpPr>
            <a:spLocks noGrp="1"/>
          </p:cNvSpPr>
          <p:nvPr>
            <p:ph idx="1"/>
          </p:nvPr>
        </p:nvSpPr>
        <p:spPr/>
        <p:txBody>
          <a:bodyPr>
            <a:normAutofit/>
          </a:bodyPr>
          <a:lstStyle/>
          <a:p>
            <a:pPr marL="0" lvl="0" indent="0">
              <a:buNone/>
            </a:pPr>
            <a:r>
              <a:rPr lang="en-US" altLang="zh-CN" dirty="0"/>
              <a:t>1. </a:t>
            </a:r>
            <a:r>
              <a:rPr lang="zh-CN" altLang="en-US" dirty="0"/>
              <a:t>动态地选择</a:t>
            </a:r>
            <a:r>
              <a:rPr lang="en-US" altLang="zh-CN" dirty="0"/>
              <a:t>IPFS</a:t>
            </a:r>
            <a:r>
              <a:rPr lang="zh-CN" altLang="en-US" dirty="0"/>
              <a:t>节点的连接网络中的动态节点，例如，每次选择最先启动的</a:t>
            </a:r>
            <a:r>
              <a:rPr lang="en-US" altLang="zh-CN" dirty="0"/>
              <a:t>IPFS</a:t>
            </a:r>
            <a:r>
              <a:rPr lang="zh-CN" altLang="en-US" dirty="0"/>
              <a:t>节点作为中枢节点</a:t>
            </a:r>
            <a:endParaRPr lang="en-US" altLang="zh-CN" dirty="0"/>
          </a:p>
          <a:p>
            <a:pPr marL="0" lvl="0" indent="0">
              <a:buNone/>
            </a:pPr>
            <a:endParaRPr lang="en-US" altLang="zh-CN" dirty="0"/>
          </a:p>
          <a:p>
            <a:pPr marL="0" indent="0">
              <a:buNone/>
            </a:pPr>
            <a:r>
              <a:rPr lang="en-US" altLang="zh-CN" dirty="0"/>
              <a:t>2. </a:t>
            </a:r>
            <a:r>
              <a:rPr lang="zh-CN" altLang="en-US" dirty="0"/>
              <a:t>改进</a:t>
            </a:r>
            <a:r>
              <a:rPr lang="en-US" altLang="zh-CN" dirty="0"/>
              <a:t>IPFS</a:t>
            </a:r>
            <a:r>
              <a:rPr lang="zh-CN" altLang="en-US" dirty="0"/>
              <a:t>节点网络的拓扑结构，以支持在部分</a:t>
            </a:r>
            <a:r>
              <a:rPr lang="en-US" altLang="zh-CN" dirty="0"/>
              <a:t>IPFS</a:t>
            </a:r>
            <a:r>
              <a:rPr lang="zh-CN" altLang="en-US" dirty="0"/>
              <a:t>节点异常失效时保持网络的完整性，例如，将星型拓扑改进为</a:t>
            </a:r>
            <a:r>
              <a:rPr lang="en-US" dirty="0"/>
              <a:t>Fat-Tree</a:t>
            </a:r>
            <a:r>
              <a:rPr lang="zh-CN" altLang="en-US" dirty="0"/>
              <a:t>结构。</a:t>
            </a:r>
          </a:p>
        </p:txBody>
      </p:sp>
      <p:pic>
        <p:nvPicPr>
          <p:cNvPr id="3" name="图片 2">
            <a:extLst>
              <a:ext uri="{FF2B5EF4-FFF2-40B4-BE49-F238E27FC236}">
                <a16:creationId xmlns:a16="http://schemas.microsoft.com/office/drawing/2014/main" id="{95C70806-4EDB-5C7E-2854-75EAE0294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429" y="3515034"/>
            <a:ext cx="6706536" cy="2419688"/>
          </a:xfrm>
          <a:prstGeom prst="rect">
            <a:avLst/>
          </a:prstGeom>
        </p:spPr>
      </p:pic>
    </p:spTree>
    <p:extLst>
      <p:ext uri="{BB962C8B-B14F-4D97-AF65-F5344CB8AC3E}">
        <p14:creationId xmlns:p14="http://schemas.microsoft.com/office/powerpoint/2010/main" val="294521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p:cNvSpPr>
            <a:spLocks noGrp="1"/>
          </p:cNvSpPr>
          <p:nvPr>
            <p:ph type="body" sz="quarter" idx="11"/>
          </p:nvPr>
        </p:nvSpPr>
        <p:spPr>
          <a:xfrm>
            <a:off x="1066006" y="2315007"/>
            <a:ext cx="8909844" cy="2471738"/>
          </a:xfrm>
        </p:spPr>
        <p:txBody>
          <a:bodyPr>
            <a:normAutofit fontScale="92500" lnSpcReduction="20000"/>
          </a:bodyPr>
          <a:lstStyle/>
          <a:p>
            <a:pPr marL="514350" indent="-514350">
              <a:buFont typeface="+mj-lt"/>
              <a:buAutoNum type="arabicPeriod"/>
            </a:pPr>
            <a:r>
              <a:rPr lang="zh-CN" dirty="0"/>
              <a:t>引言</a:t>
            </a:r>
            <a:endParaRPr lang="en-US" dirty="0"/>
          </a:p>
          <a:p>
            <a:pPr marL="514350" indent="-514350">
              <a:buFont typeface="+mj-lt"/>
              <a:buAutoNum type="arabicPeriod"/>
            </a:pPr>
            <a:r>
              <a:rPr lang="zh-CN" altLang="en-US" dirty="0"/>
              <a:t>基于</a:t>
            </a:r>
            <a:r>
              <a:rPr lang="en-US" altLang="zh-CN" dirty="0"/>
              <a:t>IPFS</a:t>
            </a:r>
            <a:r>
              <a:rPr lang="zh-CN" altLang="en-US" dirty="0"/>
              <a:t>实现的分布式存储模块</a:t>
            </a:r>
            <a:endParaRPr lang="en-US" altLang="zh-CN" dirty="0"/>
          </a:p>
          <a:p>
            <a:pPr marL="514350" indent="-514350">
              <a:buFont typeface="+mj-lt"/>
              <a:buAutoNum type="arabicPeriod"/>
            </a:pPr>
            <a:r>
              <a:rPr lang="en-US" altLang="zh-CN" dirty="0"/>
              <a:t>Neo4j</a:t>
            </a:r>
            <a:r>
              <a:rPr lang="zh-CN" altLang="en-US" dirty="0"/>
              <a:t>图数据库模块</a:t>
            </a:r>
            <a:endParaRPr lang="en-US" altLang="zh-CN" dirty="0"/>
          </a:p>
          <a:p>
            <a:pPr marL="514350" indent="-514350">
              <a:buFont typeface="+mj-lt"/>
              <a:buAutoNum type="arabicPeriod"/>
            </a:pPr>
            <a:r>
              <a:rPr lang="zh-CN" altLang="en-US" dirty="0"/>
              <a:t>结合大语言模型的内容解析模块</a:t>
            </a:r>
            <a:endParaRPr lang="en-US" altLang="zh-CN" dirty="0"/>
          </a:p>
          <a:p>
            <a:pPr marL="514350" indent="-514350">
              <a:buFont typeface="+mj-lt"/>
              <a:buAutoNum type="arabicPeriod"/>
            </a:pPr>
            <a:r>
              <a:rPr lang="zh-CN" altLang="en-US" dirty="0"/>
              <a:t>前端的构建</a:t>
            </a:r>
            <a:endParaRPr lang="en-US" altLang="zh-CN" dirty="0"/>
          </a:p>
          <a:p>
            <a:pPr marL="514350" indent="-514350">
              <a:buFont typeface="+mj-lt"/>
              <a:buAutoNum type="arabicPeriod"/>
            </a:pPr>
            <a:r>
              <a:rPr lang="zh-CN" altLang="en-US" dirty="0"/>
              <a:t>应用前景</a:t>
            </a:r>
            <a:endParaRPr lang="en-US" altLang="zh-CN" dirty="0"/>
          </a:p>
          <a:p>
            <a:pPr marL="514350" indent="-514350">
              <a:buFont typeface="+mj-lt"/>
              <a:buAutoNum type="arabicPeriod"/>
            </a:pPr>
            <a:endParaRPr lang="zh-CN" dirty="0"/>
          </a:p>
        </p:txBody>
      </p:sp>
      <p:sp>
        <p:nvSpPr>
          <p:cNvPr id="17" name="标题 2"/>
          <p:cNvSpPr>
            <a:spLocks noGrp="1"/>
          </p:cNvSpPr>
          <p:nvPr>
            <p:ph type="title"/>
          </p:nvPr>
        </p:nvSpPr>
        <p:spPr/>
        <p:txBody>
          <a:bodyPr/>
          <a:lstStyle/>
          <a:p>
            <a:r>
              <a:rPr lang="zh-CN" altLang="en-US"/>
              <a:t>目录</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8FE54-FCB3-12F2-0699-C415A129C7B1}"/>
            </a:ext>
          </a:extLst>
        </p:cNvPr>
        <p:cNvGrpSpPr/>
        <p:nvPr/>
      </p:nvGrpSpPr>
      <p:grpSpPr>
        <a:xfrm>
          <a:off x="0" y="0"/>
          <a:ext cx="0" cy="0"/>
          <a:chOff x="0" y="0"/>
          <a:chExt cx="0" cy="0"/>
        </a:xfrm>
      </p:grpSpPr>
      <p:sp>
        <p:nvSpPr>
          <p:cNvPr id="2" name="副标题 2">
            <a:extLst>
              <a:ext uri="{FF2B5EF4-FFF2-40B4-BE49-F238E27FC236}">
                <a16:creationId xmlns:a16="http://schemas.microsoft.com/office/drawing/2014/main" id="{8AA39FAC-EC2E-2885-421B-F086458B8D67}"/>
              </a:ext>
            </a:extLst>
          </p:cNvPr>
          <p:cNvSpPr>
            <a:spLocks noGrp="1"/>
          </p:cNvSpPr>
          <p:nvPr>
            <p:ph type="subTitle" idx="1"/>
          </p:nvPr>
        </p:nvSpPr>
        <p:spPr>
          <a:xfrm>
            <a:off x="1977703" y="3617738"/>
            <a:ext cx="7726680" cy="409918"/>
          </a:xfrm>
        </p:spPr>
        <p:txBody>
          <a:bodyPr>
            <a:normAutofit/>
          </a:bodyPr>
          <a:lstStyle/>
          <a:p>
            <a:pPr>
              <a:buFont typeface="Arial" panose="020B0604020202090204" pitchFamily="34" charset="0"/>
              <a:buNone/>
            </a:pPr>
            <a:r>
              <a:rPr lang="zh-CN" dirty="0"/>
              <a:t>图结构——存储文件与标签的相关信息</a:t>
            </a:r>
          </a:p>
        </p:txBody>
      </p:sp>
      <p:sp>
        <p:nvSpPr>
          <p:cNvPr id="3" name="文本占位符 3">
            <a:extLst>
              <a:ext uri="{FF2B5EF4-FFF2-40B4-BE49-F238E27FC236}">
                <a16:creationId xmlns:a16="http://schemas.microsoft.com/office/drawing/2014/main" id="{EDEA0720-48D1-CCCE-C1B0-70A41A9E758D}"/>
              </a:ext>
            </a:extLst>
          </p:cNvPr>
          <p:cNvSpPr>
            <a:spLocks noGrp="1"/>
          </p:cNvSpPr>
          <p:nvPr>
            <p:ph type="body" sz="quarter" idx="10"/>
          </p:nvPr>
        </p:nvSpPr>
        <p:spPr>
          <a:xfrm>
            <a:off x="727075" y="2800985"/>
            <a:ext cx="1080770" cy="883285"/>
          </a:xfrm>
        </p:spPr>
        <p:txBody>
          <a:bodyPr/>
          <a:lstStyle/>
          <a:p>
            <a:r>
              <a:rPr lang="en-US" altLang="zh-CN" dirty="0"/>
              <a:t>03</a:t>
            </a:r>
            <a:endParaRPr lang="zh-CN" altLang="en-US" dirty="0"/>
          </a:p>
        </p:txBody>
      </p:sp>
      <p:sp>
        <p:nvSpPr>
          <p:cNvPr id="4" name="标题 3">
            <a:extLst>
              <a:ext uri="{FF2B5EF4-FFF2-40B4-BE49-F238E27FC236}">
                <a16:creationId xmlns:a16="http://schemas.microsoft.com/office/drawing/2014/main" id="{3C23AF12-9069-1FDF-99E0-D482066B7773}"/>
              </a:ext>
            </a:extLst>
          </p:cNvPr>
          <p:cNvSpPr>
            <a:spLocks noGrp="1"/>
          </p:cNvSpPr>
          <p:nvPr>
            <p:ph type="ctrTitle"/>
          </p:nvPr>
        </p:nvSpPr>
        <p:spPr>
          <a:xfrm>
            <a:off x="1977703" y="2774484"/>
            <a:ext cx="7726680" cy="833633"/>
          </a:xfrm>
          <a:prstGeom prst="rect">
            <a:avLst/>
          </a:prstGeom>
        </p:spPr>
        <p:txBody>
          <a:bodyPr>
            <a:normAutofit/>
          </a:bodyPr>
          <a:lstStyle/>
          <a:p>
            <a:r>
              <a:rPr lang="en-US" altLang="zh-CN" dirty="0"/>
              <a:t>Neo4j</a:t>
            </a:r>
            <a:r>
              <a:rPr lang="zh-CN" altLang="en-US" dirty="0"/>
              <a:t>图数据库模块</a:t>
            </a:r>
            <a:endParaRPr lang="en-US" altLang="zh-CN" dirty="0"/>
          </a:p>
        </p:txBody>
      </p:sp>
    </p:spTree>
    <p:extLst>
      <p:ext uri="{BB962C8B-B14F-4D97-AF65-F5344CB8AC3E}">
        <p14:creationId xmlns:p14="http://schemas.microsoft.com/office/powerpoint/2010/main" val="2455166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353800" y="6356350"/>
            <a:ext cx="492125" cy="365125"/>
          </a:xfrm>
        </p:spPr>
        <p:txBody>
          <a:bodyPr/>
          <a:lstStyle/>
          <a:p>
            <a:fld id="{5B74D221-F78E-4CE2-B90E-39C483F4591B}" type="slidenum">
              <a:rPr lang="zh-CN" altLang="en-US" smtClean="0"/>
              <a:t>21</a:t>
            </a:fld>
            <a:endParaRPr lang="zh-CN" altLang="en-US" dirty="0"/>
          </a:p>
        </p:txBody>
      </p:sp>
      <p:sp>
        <p:nvSpPr>
          <p:cNvPr id="6" name="标题 5"/>
          <p:cNvSpPr>
            <a:spLocks noGrp="1"/>
          </p:cNvSpPr>
          <p:nvPr>
            <p:ph type="title"/>
          </p:nvPr>
        </p:nvSpPr>
        <p:spPr/>
        <p:txBody>
          <a:bodyPr/>
          <a:lstStyle/>
          <a:p>
            <a:r>
              <a:rPr lang="zh-CN" altLang="en-US" dirty="0">
                <a:sym typeface="+mn-ea"/>
              </a:rPr>
              <a:t>图数据库的部署</a:t>
            </a:r>
          </a:p>
        </p:txBody>
      </p:sp>
      <p:sp>
        <p:nvSpPr>
          <p:cNvPr id="7" name="内容占位符 6"/>
          <p:cNvSpPr>
            <a:spLocks noGrp="1"/>
          </p:cNvSpPr>
          <p:nvPr>
            <p:ph idx="1"/>
          </p:nvPr>
        </p:nvSpPr>
        <p:spPr>
          <a:xfrm>
            <a:off x="970168" y="1483666"/>
            <a:ext cx="10546192" cy="4651081"/>
          </a:xfrm>
        </p:spPr>
        <p:txBody>
          <a:bodyPr>
            <a:normAutofit/>
          </a:bodyPr>
          <a:lstStyle/>
          <a:p>
            <a:r>
              <a:rPr lang="en-US" altLang="zh-CN" dirty="0"/>
              <a:t>图数据库是一种通过图结构进行数据存储和查询的数据库，数据库中包含节点、边和属性等信息。Neo4j </a:t>
            </a:r>
            <a:r>
              <a:rPr lang="zh-CN" altLang="en-US" dirty="0"/>
              <a:t>图数据库使用</a:t>
            </a:r>
            <a:r>
              <a:rPr lang="en-US" altLang="zh-CN" dirty="0"/>
              <a:t> Cypher </a:t>
            </a:r>
            <a:r>
              <a:rPr lang="zh-CN" altLang="en-US" dirty="0"/>
              <a:t>语言（类似数据库模式的语言）进行修改和查询，具有高效性。</a:t>
            </a:r>
            <a:endParaRPr lang="en-US" altLang="zh-CN" dirty="0"/>
          </a:p>
          <a:p>
            <a:endParaRPr lang="en-US" altLang="zh-CN" dirty="0"/>
          </a:p>
          <a:p>
            <a:r>
              <a:rPr lang="zh-CN" altLang="en-US" dirty="0">
                <a:sym typeface="+mn-ea"/>
              </a:rPr>
              <a:t>我们使用云服务器部署了</a:t>
            </a:r>
            <a:r>
              <a:rPr lang="en-US" altLang="zh-CN" dirty="0">
                <a:sym typeface="+mn-ea"/>
              </a:rPr>
              <a:t> Neo4j </a:t>
            </a:r>
            <a:r>
              <a:rPr lang="zh-CN" altLang="en-US" dirty="0">
                <a:sym typeface="+mn-ea"/>
              </a:rPr>
              <a:t>数据库的云端服务，并通过</a:t>
            </a:r>
            <a:r>
              <a:rPr lang="en-US" altLang="zh-CN" dirty="0">
                <a:sym typeface="+mn-ea"/>
              </a:rPr>
              <a:t> python API </a:t>
            </a:r>
            <a:r>
              <a:rPr lang="zh-CN" altLang="en-US" dirty="0">
                <a:sym typeface="+mn-ea"/>
              </a:rPr>
              <a:t>支持客户端发送增加，删除和查询文件信息的请求。</a:t>
            </a:r>
          </a:p>
          <a:p>
            <a:endParaRPr lang="zh-CN" altLang="en-US" dirty="0">
              <a:sym typeface="+mn-ea"/>
            </a:endParaRPr>
          </a:p>
          <a:p>
            <a:r>
              <a:rPr lang="zh-CN" altLang="en-US" dirty="0">
                <a:sym typeface="+mn-ea"/>
              </a:rPr>
              <a:t>使用</a:t>
            </a:r>
            <a:r>
              <a:rPr lang="en-US" altLang="zh-CN" dirty="0">
                <a:sym typeface="+mn-ea"/>
              </a:rPr>
              <a:t> neo4j browser </a:t>
            </a:r>
            <a:r>
              <a:rPr lang="zh-CN" altLang="en-US" dirty="0">
                <a:sym typeface="+mn-ea"/>
              </a:rPr>
              <a:t>可以实时监控图数据库的使用情况和文件信息</a:t>
            </a:r>
          </a:p>
          <a:p>
            <a:endParaRPr lang="zh-CN" altLang="en-US" dirty="0"/>
          </a:p>
        </p:txBody>
      </p:sp>
    </p:spTree>
    <p:extLst>
      <p:ext uri="{BB962C8B-B14F-4D97-AF65-F5344CB8AC3E}">
        <p14:creationId xmlns:p14="http://schemas.microsoft.com/office/powerpoint/2010/main" val="2040017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353800" y="6356350"/>
            <a:ext cx="490855" cy="365125"/>
          </a:xfrm>
        </p:spPr>
        <p:txBody>
          <a:bodyPr/>
          <a:lstStyle/>
          <a:p>
            <a:fld id="{5B74D221-F78E-4CE2-B90E-39C483F4591B}" type="slidenum">
              <a:rPr lang="zh-CN" altLang="en-US" smtClean="0"/>
              <a:t>22</a:t>
            </a:fld>
            <a:endParaRPr lang="zh-CN" altLang="en-US" dirty="0"/>
          </a:p>
        </p:txBody>
      </p:sp>
      <p:sp>
        <p:nvSpPr>
          <p:cNvPr id="6" name="标题 5"/>
          <p:cNvSpPr>
            <a:spLocks noGrp="1"/>
          </p:cNvSpPr>
          <p:nvPr>
            <p:ph type="title"/>
          </p:nvPr>
        </p:nvSpPr>
        <p:spPr/>
        <p:txBody>
          <a:bodyPr/>
          <a:lstStyle/>
          <a:p>
            <a:r>
              <a:rPr lang="zh-CN" altLang="en-US" dirty="0">
                <a:sym typeface="+mn-ea"/>
              </a:rPr>
              <a:t>图数据库的使用方式</a:t>
            </a:r>
          </a:p>
        </p:txBody>
      </p:sp>
      <p:sp>
        <p:nvSpPr>
          <p:cNvPr id="7" name="内容占位符 6"/>
          <p:cNvSpPr>
            <a:spLocks noGrp="1"/>
          </p:cNvSpPr>
          <p:nvPr>
            <p:ph idx="1"/>
          </p:nvPr>
        </p:nvSpPr>
        <p:spPr>
          <a:xfrm>
            <a:off x="960643" y="1393496"/>
            <a:ext cx="10546192" cy="4651081"/>
          </a:xfrm>
        </p:spPr>
        <p:txBody>
          <a:bodyPr/>
          <a:lstStyle/>
          <a:p>
            <a:r>
              <a:rPr lang="zh-CN" altLang="en-US" dirty="0">
                <a:sym typeface="+mn-ea"/>
              </a:rPr>
              <a:t>在我们的项目中，图数据库需要存储的是文件和标签的基本信息，以及关联信息。因此我们延用了</a:t>
            </a:r>
            <a:r>
              <a:rPr lang="en-US" altLang="zh-CN" dirty="0">
                <a:sym typeface="+mn-ea"/>
              </a:rPr>
              <a:t> OSH2024 vivo50 </a:t>
            </a:r>
            <a:r>
              <a:rPr lang="zh-CN" altLang="en-US" dirty="0">
                <a:sym typeface="+mn-ea"/>
              </a:rPr>
              <a:t>小组的设计，以文件和标签为点，以关联关系为边构建图文件系统。</a:t>
            </a:r>
          </a:p>
          <a:p>
            <a:endParaRPr lang="zh-CN" altLang="en-US" dirty="0">
              <a:sym typeface="+mn-ea"/>
            </a:endParaRPr>
          </a:p>
          <a:p>
            <a:r>
              <a:rPr lang="zh-CN" altLang="en-US" dirty="0">
                <a:sym typeface="+mn-ea"/>
              </a:rPr>
              <a:t>在</a:t>
            </a:r>
            <a:r>
              <a:rPr lang="en-US" altLang="zh-CN" dirty="0">
                <a:sym typeface="+mn-ea"/>
              </a:rPr>
              <a:t> IPFS </a:t>
            </a:r>
            <a:r>
              <a:rPr lang="zh-CN" altLang="en-US" dirty="0">
                <a:sym typeface="+mn-ea"/>
              </a:rPr>
              <a:t>分布式协议中，每个文件上传时会同时生成一个</a:t>
            </a:r>
            <a:r>
              <a:rPr lang="en-US" altLang="zh-CN" dirty="0">
                <a:sym typeface="+mn-ea"/>
              </a:rPr>
              <a:t> IPFS </a:t>
            </a:r>
            <a:r>
              <a:rPr lang="zh-CN" altLang="en-US" dirty="0">
                <a:sym typeface="+mn-ea"/>
              </a:rPr>
              <a:t>的识别编码</a:t>
            </a:r>
            <a:r>
              <a:rPr lang="en-US" altLang="zh-CN" dirty="0">
                <a:sym typeface="+mn-ea"/>
              </a:rPr>
              <a:t> CID </a:t>
            </a:r>
            <a:r>
              <a:rPr lang="zh-CN" altLang="en-US" dirty="0">
                <a:sym typeface="+mn-ea"/>
              </a:rPr>
              <a:t>用于下载文件。我们将文件的上传时间，文件名和</a:t>
            </a:r>
            <a:r>
              <a:rPr lang="en-US" altLang="zh-CN" dirty="0">
                <a:sym typeface="+mn-ea"/>
              </a:rPr>
              <a:t> CID </a:t>
            </a:r>
            <a:r>
              <a:rPr lang="zh-CN" altLang="en-US" dirty="0">
                <a:sym typeface="+mn-ea"/>
              </a:rPr>
              <a:t>这三个信息关键都放置在图数据库的文件节点中。</a:t>
            </a:r>
          </a:p>
          <a:p>
            <a:endParaRPr lang="zh-CN" altLang="en-US" dirty="0">
              <a:sym typeface="+mn-ea"/>
            </a:endParaRPr>
          </a:p>
        </p:txBody>
      </p:sp>
    </p:spTree>
    <p:extLst>
      <p:ext uri="{BB962C8B-B14F-4D97-AF65-F5344CB8AC3E}">
        <p14:creationId xmlns:p14="http://schemas.microsoft.com/office/powerpoint/2010/main" val="3819843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353800" y="6356350"/>
            <a:ext cx="492125" cy="365125"/>
          </a:xfrm>
        </p:spPr>
        <p:txBody>
          <a:bodyPr/>
          <a:lstStyle/>
          <a:p>
            <a:fld id="{5B74D221-F78E-4CE2-B90E-39C483F4591B}" type="slidenum">
              <a:rPr lang="zh-CN" altLang="en-US" smtClean="0"/>
              <a:t>23</a:t>
            </a:fld>
            <a:endParaRPr lang="zh-CN" altLang="en-US" dirty="0"/>
          </a:p>
        </p:txBody>
      </p:sp>
      <p:sp>
        <p:nvSpPr>
          <p:cNvPr id="6" name="标题 5"/>
          <p:cNvSpPr>
            <a:spLocks noGrp="1"/>
          </p:cNvSpPr>
          <p:nvPr>
            <p:ph type="title"/>
          </p:nvPr>
        </p:nvSpPr>
        <p:spPr/>
        <p:txBody>
          <a:bodyPr/>
          <a:lstStyle/>
          <a:p>
            <a:r>
              <a:rPr lang="zh-CN" altLang="en-US" dirty="0">
                <a:sym typeface="+mn-ea"/>
              </a:rPr>
              <a:t>图数据库与</a:t>
            </a:r>
            <a:r>
              <a:rPr lang="en-US" altLang="zh-CN" dirty="0">
                <a:sym typeface="+mn-ea"/>
              </a:rPr>
              <a:t> IPFS </a:t>
            </a:r>
            <a:r>
              <a:rPr lang="zh-CN" altLang="en-US" dirty="0">
                <a:sym typeface="+mn-ea"/>
              </a:rPr>
              <a:t>数据库的协作</a:t>
            </a:r>
          </a:p>
        </p:txBody>
      </p:sp>
      <p:sp>
        <p:nvSpPr>
          <p:cNvPr id="7" name="内容占位符 6"/>
          <p:cNvSpPr>
            <a:spLocks noGrp="1"/>
          </p:cNvSpPr>
          <p:nvPr>
            <p:ph idx="1"/>
          </p:nvPr>
        </p:nvSpPr>
        <p:spPr>
          <a:xfrm>
            <a:off x="960643" y="1483667"/>
            <a:ext cx="10546192" cy="2825884"/>
          </a:xfrm>
        </p:spPr>
        <p:txBody>
          <a:bodyPr>
            <a:normAutofit/>
          </a:bodyPr>
          <a:lstStyle/>
          <a:p>
            <a:endParaRPr lang="zh-CN" altLang="en-US" dirty="0"/>
          </a:p>
          <a:p>
            <a:pPr marL="0" indent="0">
              <a:buNone/>
            </a:pPr>
            <a:r>
              <a:rPr lang="zh-CN" altLang="en-US" dirty="0"/>
              <a:t>在我们的项目中图数据库与</a:t>
            </a:r>
            <a:r>
              <a:rPr lang="en-US" altLang="zh-CN" dirty="0"/>
              <a:t> IPFS </a:t>
            </a:r>
            <a:r>
              <a:rPr lang="zh-CN" altLang="en-US" dirty="0"/>
              <a:t>协议具有高度协同的作用。</a:t>
            </a:r>
          </a:p>
          <a:p>
            <a:r>
              <a:rPr lang="zh-CN" altLang="en-US" sz="2200" dirty="0"/>
              <a:t>在用户上传文件时，先由</a:t>
            </a:r>
            <a:r>
              <a:rPr lang="en-US" altLang="zh-CN" sz="2200" dirty="0"/>
              <a:t> IPFS </a:t>
            </a:r>
            <a:r>
              <a:rPr lang="zh-CN" altLang="en-US" sz="2200" dirty="0"/>
              <a:t>系统生成</a:t>
            </a:r>
            <a:r>
              <a:rPr lang="en-US" altLang="zh-CN" sz="2200" dirty="0"/>
              <a:t> CID</a:t>
            </a:r>
            <a:r>
              <a:rPr lang="zh-CN" altLang="en-US" sz="2200" dirty="0"/>
              <a:t>，再将文件信息添加至图文件系统。</a:t>
            </a:r>
            <a:endParaRPr lang="en-US" altLang="zh-CN" sz="2200" dirty="0"/>
          </a:p>
          <a:p>
            <a:r>
              <a:rPr lang="zh-CN" altLang="en-US" sz="2200" dirty="0"/>
              <a:t>在用户下载或预览文件时，通过图文件系统查询到指定的文件，获取</a:t>
            </a:r>
            <a:r>
              <a:rPr lang="en-US" altLang="zh-CN" sz="2200" dirty="0"/>
              <a:t> CID </a:t>
            </a:r>
            <a:r>
              <a:rPr lang="zh-CN" altLang="en-US" sz="2200" dirty="0"/>
              <a:t>后再去向</a:t>
            </a:r>
            <a:r>
              <a:rPr lang="en-US" altLang="zh-CN" sz="2200" dirty="0"/>
              <a:t> IPFS </a:t>
            </a:r>
            <a:r>
              <a:rPr lang="zh-CN" altLang="en-US" sz="2200" dirty="0"/>
              <a:t>系统查询。</a:t>
            </a:r>
            <a:endParaRPr lang="en-US" altLang="zh-CN" sz="2200" dirty="0"/>
          </a:p>
          <a:p>
            <a:r>
              <a:rPr lang="zh-CN" altLang="en-US" sz="2200" dirty="0"/>
              <a:t>在用户删除文件时，直接通过</a:t>
            </a:r>
            <a:r>
              <a:rPr lang="en-US" altLang="zh-CN" sz="2200" dirty="0"/>
              <a:t>Neo4j</a:t>
            </a:r>
            <a:r>
              <a:rPr lang="zh-CN" altLang="en-US" sz="2200" dirty="0"/>
              <a:t>删除对应节点即可。</a:t>
            </a:r>
          </a:p>
        </p:txBody>
      </p:sp>
      <p:sp>
        <p:nvSpPr>
          <p:cNvPr id="2" name="椭圆 1"/>
          <p:cNvSpPr/>
          <p:nvPr/>
        </p:nvSpPr>
        <p:spPr>
          <a:xfrm>
            <a:off x="1310280" y="5020754"/>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上传指令</a:t>
            </a:r>
          </a:p>
        </p:txBody>
      </p:sp>
      <p:sp>
        <p:nvSpPr>
          <p:cNvPr id="3" name="椭圆 2"/>
          <p:cNvSpPr/>
          <p:nvPr/>
        </p:nvSpPr>
        <p:spPr>
          <a:xfrm>
            <a:off x="2700930" y="5020754"/>
            <a:ext cx="981075"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IPFS</a:t>
            </a:r>
          </a:p>
        </p:txBody>
      </p:sp>
      <p:sp>
        <p:nvSpPr>
          <p:cNvPr id="5" name="椭圆 4"/>
          <p:cNvSpPr/>
          <p:nvPr/>
        </p:nvSpPr>
        <p:spPr>
          <a:xfrm>
            <a:off x="4227470" y="5020754"/>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t>Neo4j</a:t>
            </a:r>
          </a:p>
        </p:txBody>
      </p:sp>
      <p:cxnSp>
        <p:nvCxnSpPr>
          <p:cNvPr id="8" name="直接箭头连接符 7"/>
          <p:cNvCxnSpPr>
            <a:stCxn id="2" idx="6"/>
          </p:cNvCxnSpPr>
          <p:nvPr/>
        </p:nvCxnSpPr>
        <p:spPr>
          <a:xfrm>
            <a:off x="2223410" y="5451919"/>
            <a:ext cx="4667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cxnSpLocks/>
            <a:stCxn id="3" idx="6"/>
            <a:endCxn id="5" idx="2"/>
          </p:cNvCxnSpPr>
          <p:nvPr/>
        </p:nvCxnSpPr>
        <p:spPr>
          <a:xfrm>
            <a:off x="3682005" y="5451919"/>
            <a:ext cx="5454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0" name="椭圆 19"/>
          <p:cNvSpPr/>
          <p:nvPr/>
        </p:nvSpPr>
        <p:spPr>
          <a:xfrm>
            <a:off x="5912123" y="4363765"/>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下载指令</a:t>
            </a:r>
          </a:p>
        </p:txBody>
      </p:sp>
      <p:sp>
        <p:nvSpPr>
          <p:cNvPr id="21" name="椭圆 20"/>
          <p:cNvSpPr/>
          <p:nvPr/>
        </p:nvSpPr>
        <p:spPr>
          <a:xfrm>
            <a:off x="7272928" y="4794612"/>
            <a:ext cx="93091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t>Neo4j</a:t>
            </a:r>
          </a:p>
        </p:txBody>
      </p:sp>
      <p:sp>
        <p:nvSpPr>
          <p:cNvPr id="22" name="椭圆 21"/>
          <p:cNvSpPr/>
          <p:nvPr/>
        </p:nvSpPr>
        <p:spPr>
          <a:xfrm>
            <a:off x="8799467" y="4794612"/>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IPFS</a:t>
            </a:r>
          </a:p>
        </p:txBody>
      </p:sp>
      <p:cxnSp>
        <p:nvCxnSpPr>
          <p:cNvPr id="23" name="直接箭头连接符 22"/>
          <p:cNvCxnSpPr>
            <a:cxnSpLocks/>
            <a:stCxn id="20" idx="6"/>
            <a:endCxn id="21" idx="2"/>
          </p:cNvCxnSpPr>
          <p:nvPr/>
        </p:nvCxnSpPr>
        <p:spPr>
          <a:xfrm>
            <a:off x="6825253" y="4794613"/>
            <a:ext cx="447675" cy="43084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cxnSpLocks/>
            <a:stCxn id="21" idx="6"/>
            <a:endCxn id="22" idx="2"/>
          </p:cNvCxnSpPr>
          <p:nvPr/>
        </p:nvCxnSpPr>
        <p:spPr>
          <a:xfrm>
            <a:off x="8203838" y="5225460"/>
            <a:ext cx="595629"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椭圆 24"/>
          <p:cNvSpPr/>
          <p:nvPr/>
        </p:nvSpPr>
        <p:spPr>
          <a:xfrm>
            <a:off x="10285367" y="4794612"/>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用户</a:t>
            </a:r>
          </a:p>
        </p:txBody>
      </p:sp>
      <p:cxnSp>
        <p:nvCxnSpPr>
          <p:cNvPr id="26" name="直接箭头连接符 25"/>
          <p:cNvCxnSpPr>
            <a:cxnSpLocks/>
            <a:endCxn id="25" idx="2"/>
          </p:cNvCxnSpPr>
          <p:nvPr/>
        </p:nvCxnSpPr>
        <p:spPr>
          <a:xfrm>
            <a:off x="9739902" y="5225777"/>
            <a:ext cx="5454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3692800" y="5083619"/>
            <a:ext cx="807720" cy="368300"/>
          </a:xfrm>
          <a:prstGeom prst="rect">
            <a:avLst/>
          </a:prstGeom>
          <a:noFill/>
        </p:spPr>
        <p:txBody>
          <a:bodyPr wrap="square" rtlCol="0">
            <a:spAutoFit/>
          </a:bodyPr>
          <a:lstStyle/>
          <a:p>
            <a:r>
              <a:rPr lang="en-US" altLang="zh-CN"/>
              <a:t>CID</a:t>
            </a:r>
          </a:p>
        </p:txBody>
      </p:sp>
      <p:sp>
        <p:nvSpPr>
          <p:cNvPr id="28" name="文本框 27"/>
          <p:cNvSpPr txBox="1"/>
          <p:nvPr/>
        </p:nvSpPr>
        <p:spPr>
          <a:xfrm>
            <a:off x="8254002" y="4857477"/>
            <a:ext cx="807720" cy="368300"/>
          </a:xfrm>
          <a:prstGeom prst="rect">
            <a:avLst/>
          </a:prstGeom>
          <a:noFill/>
        </p:spPr>
        <p:txBody>
          <a:bodyPr wrap="square" rtlCol="0">
            <a:spAutoFit/>
          </a:bodyPr>
          <a:lstStyle/>
          <a:p>
            <a:r>
              <a:rPr lang="en-US" altLang="zh-CN"/>
              <a:t>CID</a:t>
            </a:r>
          </a:p>
        </p:txBody>
      </p:sp>
      <p:sp>
        <p:nvSpPr>
          <p:cNvPr id="29" name="文本框 28"/>
          <p:cNvSpPr txBox="1"/>
          <p:nvPr/>
        </p:nvSpPr>
        <p:spPr>
          <a:xfrm>
            <a:off x="9715772" y="4857477"/>
            <a:ext cx="807720" cy="368300"/>
          </a:xfrm>
          <a:prstGeom prst="rect">
            <a:avLst/>
          </a:prstGeom>
          <a:noFill/>
        </p:spPr>
        <p:txBody>
          <a:bodyPr wrap="square" rtlCol="0">
            <a:spAutoFit/>
          </a:bodyPr>
          <a:lstStyle/>
          <a:p>
            <a:r>
              <a:rPr lang="zh-CN" altLang="en-US"/>
              <a:t>文件</a:t>
            </a:r>
          </a:p>
        </p:txBody>
      </p:sp>
      <p:sp>
        <p:nvSpPr>
          <p:cNvPr id="16" name="椭圆 15">
            <a:extLst>
              <a:ext uri="{FF2B5EF4-FFF2-40B4-BE49-F238E27FC236}">
                <a16:creationId xmlns:a16="http://schemas.microsoft.com/office/drawing/2014/main" id="{5E7A7CAF-B7BC-07DD-FB44-80F7843DEB3A}"/>
              </a:ext>
            </a:extLst>
          </p:cNvPr>
          <p:cNvSpPr/>
          <p:nvPr/>
        </p:nvSpPr>
        <p:spPr>
          <a:xfrm>
            <a:off x="5912123" y="5279674"/>
            <a:ext cx="913130" cy="861695"/>
          </a:xfrm>
          <a:prstGeom prst="ellipse">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预览指令</a:t>
            </a:r>
          </a:p>
        </p:txBody>
      </p:sp>
      <p:cxnSp>
        <p:nvCxnSpPr>
          <p:cNvPr id="19" name="直接箭头连接符 18">
            <a:extLst>
              <a:ext uri="{FF2B5EF4-FFF2-40B4-BE49-F238E27FC236}">
                <a16:creationId xmlns:a16="http://schemas.microsoft.com/office/drawing/2014/main" id="{8DE8778E-CB27-1816-D138-55DBD31D4B80}"/>
              </a:ext>
            </a:extLst>
          </p:cNvPr>
          <p:cNvCxnSpPr>
            <a:cxnSpLocks/>
            <a:stCxn id="16" idx="6"/>
            <a:endCxn id="21" idx="2"/>
          </p:cNvCxnSpPr>
          <p:nvPr/>
        </p:nvCxnSpPr>
        <p:spPr>
          <a:xfrm flipV="1">
            <a:off x="6825253" y="5225460"/>
            <a:ext cx="447675" cy="48506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848156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图数据库的可视化效果</a:t>
            </a:r>
          </a:p>
        </p:txBody>
      </p:sp>
      <p:pic>
        <p:nvPicPr>
          <p:cNvPr id="6" name="图片 5" descr="QQ_1751217158071"/>
          <p:cNvPicPr>
            <a:picLocks noChangeAspect="1"/>
          </p:cNvPicPr>
          <p:nvPr/>
        </p:nvPicPr>
        <p:blipFill>
          <a:blip r:embed="rId2"/>
          <a:stretch>
            <a:fillRect/>
          </a:stretch>
        </p:blipFill>
        <p:spPr>
          <a:xfrm>
            <a:off x="1491615" y="1262380"/>
            <a:ext cx="9208770" cy="4698365"/>
          </a:xfrm>
          <a:prstGeom prst="rect">
            <a:avLst/>
          </a:prstGeom>
        </p:spPr>
      </p:pic>
    </p:spTree>
    <p:extLst>
      <p:ext uri="{BB962C8B-B14F-4D97-AF65-F5344CB8AC3E}">
        <p14:creationId xmlns:p14="http://schemas.microsoft.com/office/powerpoint/2010/main" val="2351096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353800" y="6356350"/>
            <a:ext cx="492125" cy="365125"/>
          </a:xfrm>
        </p:spPr>
        <p:txBody>
          <a:bodyPr/>
          <a:lstStyle/>
          <a:p>
            <a:fld id="{5B74D221-F78E-4CE2-B90E-39C483F4591B}" type="slidenum">
              <a:rPr lang="zh-CN" altLang="en-US" smtClean="0"/>
              <a:t>25</a:t>
            </a:fld>
            <a:endParaRPr lang="zh-CN" altLang="en-US" dirty="0"/>
          </a:p>
        </p:txBody>
      </p:sp>
      <p:sp>
        <p:nvSpPr>
          <p:cNvPr id="6" name="标题 5"/>
          <p:cNvSpPr>
            <a:spLocks noGrp="1"/>
          </p:cNvSpPr>
          <p:nvPr>
            <p:ph type="title"/>
          </p:nvPr>
        </p:nvSpPr>
        <p:spPr/>
        <p:txBody>
          <a:bodyPr/>
          <a:lstStyle/>
          <a:p>
            <a:r>
              <a:rPr lang="zh-CN" altLang="en-US" dirty="0">
                <a:sym typeface="+mn-ea"/>
              </a:rPr>
              <a:t>图数据库的模式查询</a:t>
            </a:r>
          </a:p>
        </p:txBody>
      </p:sp>
      <p:sp>
        <p:nvSpPr>
          <p:cNvPr id="7" name="内容占位符 6"/>
          <p:cNvSpPr>
            <a:spLocks noGrp="1"/>
          </p:cNvSpPr>
          <p:nvPr>
            <p:ph idx="1"/>
          </p:nvPr>
        </p:nvSpPr>
        <p:spPr>
          <a:xfrm>
            <a:off x="970168" y="1483666"/>
            <a:ext cx="10546192" cy="4651081"/>
          </a:xfrm>
        </p:spPr>
        <p:txBody>
          <a:bodyPr>
            <a:normAutofit/>
          </a:bodyPr>
          <a:lstStyle/>
          <a:p>
            <a:r>
              <a:rPr lang="zh-CN" altLang="en-US" dirty="0"/>
              <a:t>对于增加和删除操作，直接使用图数据库的增加点和边或删除点和边的操作即可。</a:t>
            </a:r>
          </a:p>
          <a:p>
            <a:endParaRPr lang="zh-CN" altLang="en-US" dirty="0"/>
          </a:p>
          <a:p>
            <a:r>
              <a:rPr lang="zh-CN" altLang="en-US" dirty="0">
                <a:sym typeface="+mn-ea"/>
              </a:rPr>
              <a:t>对于查询操作，我们使用</a:t>
            </a:r>
            <a:r>
              <a:rPr lang="en-US" altLang="zh-CN" dirty="0">
                <a:sym typeface="+mn-ea"/>
              </a:rPr>
              <a:t> neo4j </a:t>
            </a:r>
            <a:r>
              <a:rPr lang="zh-CN" altLang="en-US" dirty="0">
                <a:sym typeface="+mn-ea"/>
              </a:rPr>
              <a:t>图数据库中的模式匹配功能实现，模式匹配支持用户可以输入一个模式进行查询，数据库会给出与该模式匹配的结构。</a:t>
            </a:r>
          </a:p>
          <a:p>
            <a:endParaRPr lang="zh-CN" altLang="en-US" dirty="0">
              <a:sym typeface="+mn-ea"/>
            </a:endParaRPr>
          </a:p>
          <a:p>
            <a:r>
              <a:rPr lang="zh-CN" altLang="en-US" dirty="0">
                <a:sym typeface="+mn-ea"/>
              </a:rPr>
              <a:t>我们可以匹配文件节点连边到某一个特定的标签节点的结构，从而找到具有某一特定标签的文件。</a:t>
            </a:r>
          </a:p>
          <a:p>
            <a:endParaRPr lang="zh-CN" altLang="en-US" dirty="0">
              <a:sym typeface="+mn-ea"/>
            </a:endParaRPr>
          </a:p>
        </p:txBody>
      </p:sp>
    </p:spTree>
    <p:extLst>
      <p:ext uri="{BB962C8B-B14F-4D97-AF65-F5344CB8AC3E}">
        <p14:creationId xmlns:p14="http://schemas.microsoft.com/office/powerpoint/2010/main" val="235053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353800" y="6356350"/>
            <a:ext cx="492125" cy="365125"/>
          </a:xfrm>
        </p:spPr>
        <p:txBody>
          <a:bodyPr/>
          <a:lstStyle/>
          <a:p>
            <a:fld id="{5B74D221-F78E-4CE2-B90E-39C483F4591B}" type="slidenum">
              <a:rPr lang="zh-CN" altLang="en-US" smtClean="0"/>
              <a:t>26</a:t>
            </a:fld>
            <a:endParaRPr lang="zh-CN" altLang="en-US" dirty="0"/>
          </a:p>
        </p:txBody>
      </p:sp>
      <p:sp>
        <p:nvSpPr>
          <p:cNvPr id="6" name="标题 5"/>
          <p:cNvSpPr>
            <a:spLocks noGrp="1"/>
          </p:cNvSpPr>
          <p:nvPr>
            <p:ph type="title"/>
          </p:nvPr>
        </p:nvSpPr>
        <p:spPr/>
        <p:txBody>
          <a:bodyPr/>
          <a:lstStyle/>
          <a:p>
            <a:r>
              <a:rPr lang="zh-CN" altLang="en-US" dirty="0">
                <a:sym typeface="+mn-ea"/>
              </a:rPr>
              <a:t>图数据库的模糊匹配</a:t>
            </a:r>
          </a:p>
        </p:txBody>
      </p:sp>
      <p:sp>
        <p:nvSpPr>
          <p:cNvPr id="7" name="内容占位符 6"/>
          <p:cNvSpPr>
            <a:spLocks noGrp="1"/>
          </p:cNvSpPr>
          <p:nvPr>
            <p:ph idx="1"/>
          </p:nvPr>
        </p:nvSpPr>
        <p:spPr>
          <a:xfrm>
            <a:off x="970168" y="1483666"/>
            <a:ext cx="10546192" cy="4651081"/>
          </a:xfrm>
        </p:spPr>
        <p:txBody>
          <a:bodyPr>
            <a:normAutofit/>
          </a:bodyPr>
          <a:lstStyle/>
          <a:p>
            <a:r>
              <a:rPr lang="zh-CN" altLang="en-US" dirty="0"/>
              <a:t>但是在实际应用中，用户通常会给出多个标签，查询符合条件的文件，这些标签很可能不完整，也可能有错误的标签。在这种情况下，我们使用模糊匹配进行处理。</a:t>
            </a:r>
          </a:p>
          <a:p>
            <a:endParaRPr lang="zh-CN" altLang="en-US" dirty="0"/>
          </a:p>
          <a:p>
            <a:r>
              <a:rPr lang="zh-CN" altLang="en-US" dirty="0"/>
              <a:t>在匹配所有标签失败时，我们考虑每个至少</a:t>
            </a:r>
            <a:r>
              <a:rPr lang="zh-CN" altLang="en-US" dirty="0">
                <a:sym typeface="+mn-ea"/>
              </a:rPr>
              <a:t>匹配</a:t>
            </a:r>
            <a:r>
              <a:rPr lang="zh-CN" altLang="en-US" dirty="0"/>
              <a:t>一个标签的文件，将这些文件按照匹配标签的数量从大到小排序，然后保留匹配数量最大的</a:t>
            </a:r>
            <a:r>
              <a:rPr lang="en-US" altLang="zh-CN" dirty="0"/>
              <a:t> 3 </a:t>
            </a:r>
            <a:r>
              <a:rPr lang="zh-CN" altLang="en-US" dirty="0"/>
              <a:t>或</a:t>
            </a:r>
            <a:r>
              <a:rPr lang="en-US" altLang="zh-CN" dirty="0"/>
              <a:t> 5 </a:t>
            </a:r>
            <a:r>
              <a:rPr lang="zh-CN" altLang="en-US" dirty="0"/>
              <a:t>个文件，发送给前端让用户选择具体操作哪个文件</a:t>
            </a:r>
          </a:p>
        </p:txBody>
      </p:sp>
    </p:spTree>
    <p:extLst>
      <p:ext uri="{BB962C8B-B14F-4D97-AF65-F5344CB8AC3E}">
        <p14:creationId xmlns:p14="http://schemas.microsoft.com/office/powerpoint/2010/main" val="900697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FBF15-5CB4-10F1-55D2-C291DF53D0BA}"/>
            </a:ext>
          </a:extLst>
        </p:cNvPr>
        <p:cNvGrpSpPr/>
        <p:nvPr/>
      </p:nvGrpSpPr>
      <p:grpSpPr>
        <a:xfrm>
          <a:off x="0" y="0"/>
          <a:ext cx="0" cy="0"/>
          <a:chOff x="0" y="0"/>
          <a:chExt cx="0" cy="0"/>
        </a:xfrm>
      </p:grpSpPr>
      <p:sp>
        <p:nvSpPr>
          <p:cNvPr id="77" name="灯片编号占位符 3">
            <a:extLst>
              <a:ext uri="{FF2B5EF4-FFF2-40B4-BE49-F238E27FC236}">
                <a16:creationId xmlns:a16="http://schemas.microsoft.com/office/drawing/2014/main" id="{BABD62D7-2439-B453-2347-446DF9890BF6}"/>
              </a:ext>
            </a:extLst>
          </p:cNvPr>
          <p:cNvSpPr>
            <a:spLocks noGrp="1"/>
          </p:cNvSpPr>
          <p:nvPr>
            <p:ph type="sldNum" sz="quarter" idx="12"/>
          </p:nvPr>
        </p:nvSpPr>
        <p:spPr/>
        <p:txBody>
          <a:bodyPr/>
          <a:lstStyle/>
          <a:p>
            <a:fld id="{5B74D221-F78E-4CE2-B90E-39C483F4591B}" type="slidenum">
              <a:rPr lang="zh-CN" altLang="en-US" smtClean="0"/>
              <a:t>27</a:t>
            </a:fld>
            <a:endParaRPr lang="zh-CN" altLang="en-US" dirty="0"/>
          </a:p>
        </p:txBody>
      </p:sp>
      <p:sp>
        <p:nvSpPr>
          <p:cNvPr id="78" name="标题 5">
            <a:extLst>
              <a:ext uri="{FF2B5EF4-FFF2-40B4-BE49-F238E27FC236}">
                <a16:creationId xmlns:a16="http://schemas.microsoft.com/office/drawing/2014/main" id="{2C9CC317-E1BE-0291-73BF-3C96AF6FB540}"/>
              </a:ext>
            </a:extLst>
          </p:cNvPr>
          <p:cNvSpPr>
            <a:spLocks noGrp="1"/>
          </p:cNvSpPr>
          <p:nvPr>
            <p:ph type="title"/>
          </p:nvPr>
        </p:nvSpPr>
        <p:spPr>
          <a:xfrm>
            <a:off x="961034" y="512320"/>
            <a:ext cx="10555326" cy="656061"/>
          </a:xfrm>
        </p:spPr>
        <p:txBody>
          <a:bodyPr/>
          <a:lstStyle/>
          <a:p>
            <a:pPr>
              <a:buNone/>
            </a:pPr>
            <a:r>
              <a:rPr lang="en-US" altLang="zh-CN" dirty="0"/>
              <a:t>Neo4j</a:t>
            </a:r>
            <a:r>
              <a:rPr lang="zh-CN" dirty="0"/>
              <a:t>扩展工作</a:t>
            </a:r>
          </a:p>
        </p:txBody>
      </p:sp>
      <p:sp>
        <p:nvSpPr>
          <p:cNvPr id="79" name="内容占位符 6">
            <a:extLst>
              <a:ext uri="{FF2B5EF4-FFF2-40B4-BE49-F238E27FC236}">
                <a16:creationId xmlns:a16="http://schemas.microsoft.com/office/drawing/2014/main" id="{B150B48E-9965-BCC3-A73F-748FEC94C9AA}"/>
              </a:ext>
            </a:extLst>
          </p:cNvPr>
          <p:cNvSpPr>
            <a:spLocks noGrp="1"/>
          </p:cNvSpPr>
          <p:nvPr>
            <p:ph idx="1"/>
          </p:nvPr>
        </p:nvSpPr>
        <p:spPr/>
        <p:txBody>
          <a:bodyPr>
            <a:normAutofit/>
          </a:bodyPr>
          <a:lstStyle/>
          <a:p>
            <a:pPr marL="0" lvl="0" indent="0">
              <a:buNone/>
            </a:pPr>
            <a:r>
              <a:rPr lang="en-US" altLang="zh-CN" dirty="0"/>
              <a:t>1. </a:t>
            </a:r>
            <a:r>
              <a:rPr lang="zh-CN" dirty="0"/>
              <a:t>可以在</a:t>
            </a:r>
            <a:r>
              <a:rPr lang="en-US" dirty="0"/>
              <a:t>tag</a:t>
            </a:r>
            <a:r>
              <a:rPr lang="zh-CN" dirty="0"/>
              <a:t>的基础上进行简单的虚拟文件夹</a:t>
            </a:r>
            <a:r>
              <a:rPr lang="zh-CN" altLang="en-US" dirty="0"/>
              <a:t>设计</a:t>
            </a:r>
            <a:r>
              <a:rPr lang="zh-CN" dirty="0"/>
              <a:t>，从而实现更高效的存储</a:t>
            </a:r>
            <a:endParaRPr lang="en-US" altLang="zh-CN" dirty="0"/>
          </a:p>
          <a:p>
            <a:pPr marL="0" lvl="0" indent="0">
              <a:buNone/>
            </a:pPr>
            <a:endParaRPr lang="en-US" altLang="zh-CN" dirty="0"/>
          </a:p>
          <a:p>
            <a:pPr marL="0" lvl="0" indent="0">
              <a:buNone/>
            </a:pPr>
            <a:endParaRPr lang="en-US" altLang="zh-CN" dirty="0"/>
          </a:p>
          <a:p>
            <a:pPr marL="0" lvl="0" indent="0">
              <a:buNone/>
            </a:pPr>
            <a:endParaRPr lang="en-US" altLang="zh-CN" dirty="0"/>
          </a:p>
          <a:p>
            <a:pPr marL="0" indent="0">
              <a:buNone/>
            </a:pPr>
            <a:r>
              <a:rPr lang="en-US" altLang="zh-CN" dirty="0"/>
              <a:t>2. </a:t>
            </a:r>
            <a:r>
              <a:rPr lang="zh-CN" altLang="en-US" dirty="0"/>
              <a:t>我们的图文件系统使用的是最基础的模式匹配，可以为不同节点标签设置匹配度权值，从而计算相似度，再设置相应的阈值选取</a:t>
            </a:r>
          </a:p>
        </p:txBody>
      </p:sp>
    </p:spTree>
    <p:extLst>
      <p:ext uri="{BB962C8B-B14F-4D97-AF65-F5344CB8AC3E}">
        <p14:creationId xmlns:p14="http://schemas.microsoft.com/office/powerpoint/2010/main" val="2588048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ph type="subTitle" idx="1"/>
          </p:nvPr>
        </p:nvSpPr>
        <p:spPr/>
        <p:txBody>
          <a:bodyPr>
            <a:normAutofit/>
          </a:bodyPr>
          <a:lstStyle/>
          <a:p>
            <a:pPr>
              <a:buFont typeface="Arial" panose="020B0604020202020204" pitchFamily="34" charset="0"/>
              <a:buNone/>
            </a:pPr>
            <a:r>
              <a:rPr lang="zh-CN" dirty="0"/>
              <a:t>最大效率地对于用户命令进行解析与文件内容</a:t>
            </a:r>
            <a:r>
              <a:rPr lang="en-US" dirty="0"/>
              <a:t>tag</a:t>
            </a:r>
            <a:r>
              <a:rPr lang="zh-CN" dirty="0"/>
              <a:t>标记</a:t>
            </a:r>
          </a:p>
        </p:txBody>
      </p:sp>
      <p:sp>
        <p:nvSpPr>
          <p:cNvPr id="3" name="文本占位符 3"/>
          <p:cNvSpPr>
            <a:spLocks noGrp="1"/>
          </p:cNvSpPr>
          <p:nvPr>
            <p:ph type="body" sz="quarter" idx="10"/>
          </p:nvPr>
        </p:nvSpPr>
        <p:spPr/>
        <p:txBody>
          <a:bodyPr/>
          <a:lstStyle/>
          <a:p>
            <a:r>
              <a:rPr lang="en-US" altLang="zh-CN" dirty="0"/>
              <a:t>04</a:t>
            </a:r>
            <a:endParaRPr lang="zh-CN" altLang="en-US" dirty="0"/>
          </a:p>
        </p:txBody>
      </p:sp>
      <p:sp>
        <p:nvSpPr>
          <p:cNvPr id="4" name="标题 3"/>
          <p:cNvSpPr>
            <a:spLocks noGrp="1"/>
          </p:cNvSpPr>
          <p:nvPr>
            <p:ph type="ctrTitle"/>
          </p:nvPr>
        </p:nvSpPr>
        <p:spPr>
          <a:prstGeom prst="rect">
            <a:avLst/>
          </a:prstGeom>
        </p:spPr>
        <p:txBody>
          <a:bodyPr>
            <a:normAutofit/>
          </a:bodyPr>
          <a:lstStyle/>
          <a:p>
            <a:r>
              <a:rPr lang="zh-CN" altLang="en-US" dirty="0"/>
              <a:t>结合大语言模型的内容解析模块</a:t>
            </a:r>
          </a:p>
        </p:txBody>
      </p:sp>
    </p:spTree>
    <p:extLst>
      <p:ext uri="{BB962C8B-B14F-4D97-AF65-F5344CB8AC3E}">
        <p14:creationId xmlns:p14="http://schemas.microsoft.com/office/powerpoint/2010/main" val="872277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我们需要得到什么关键信息</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89091" y="1322250"/>
            <a:ext cx="11002854" cy="5286429"/>
            <a:chOff x="1451029" y="1989000"/>
            <a:chExt cx="11002854" cy="5286429"/>
          </a:xfrm>
        </p:grpSpPr>
        <p:sp>
          <p:nvSpPr>
            <p:cNvPr id="6" name="íślíḍè"/>
            <p:cNvSpPr/>
            <p:nvPr/>
          </p:nvSpPr>
          <p:spPr>
            <a:xfrm>
              <a:off x="4080129" y="3876962"/>
              <a:ext cx="777203"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i$ḻidé"/>
            <p:cNvSpPr/>
            <p:nvPr/>
          </p:nvSpPr>
          <p:spPr>
            <a:xfrm>
              <a:off x="1701329" y="3439518"/>
              <a:ext cx="2211938"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用户自然语言</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îşļîḑé"/>
            <p:cNvSpPr txBox="1"/>
            <p:nvPr/>
          </p:nvSpPr>
          <p:spPr bwMode="auto">
            <a:xfrm>
              <a:off x="1451029" y="1989000"/>
              <a:ext cx="24621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0700" b="1" i="0" u="none" strike="noStrike" kern="1200" cap="none" spc="0" normalizeH="0" baseline="0" noProof="0" dirty="0">
                  <a:ln>
                    <a:noFill/>
                  </a:ln>
                  <a:solidFill>
                    <a:srgbClr val="000000"/>
                  </a:solidFill>
                  <a:effectLst/>
                  <a:uLnTx/>
                  <a:uFillTx/>
                  <a:latin typeface="Arial"/>
                  <a:ea typeface="微软雅黑"/>
                  <a:cs typeface="+mn-cs"/>
                </a:rPr>
                <a:t>我们该怎么处理用户命令</a:t>
              </a:r>
            </a:p>
          </p:txBody>
        </p:sp>
        <p:sp>
          <p:nvSpPr>
            <p:cNvPr id="11" name="iṩľïdè"/>
            <p:cNvSpPr/>
            <p:nvPr/>
          </p:nvSpPr>
          <p:spPr bwMode="auto">
            <a:xfrm>
              <a:off x="145102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ísľíďé"/>
            <p:cNvSpPr/>
            <p:nvPr/>
          </p:nvSpPr>
          <p:spPr>
            <a:xfrm>
              <a:off x="4857308" y="3439452"/>
              <a:ext cx="2931174"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用户要进行的操作，对应的任务序列</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iṡlîḑè"/>
            <p:cNvSpPr/>
            <p:nvPr/>
          </p:nvSpPr>
          <p:spPr bwMode="auto">
            <a:xfrm>
              <a:off x="10492297" y="4481094"/>
              <a:ext cx="1961586" cy="2794335"/>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21" name="图片 20" descr="中科大"/>
          <p:cNvPicPr>
            <a:picLocks noChangeAspect="1"/>
          </p:cNvPicPr>
          <p:nvPr/>
        </p:nvPicPr>
        <p:blipFill>
          <a:blip r:embed="rId3"/>
          <a:stretch>
            <a:fillRect/>
          </a:stretch>
        </p:blipFill>
        <p:spPr>
          <a:xfrm>
            <a:off x="11150600" y="110490"/>
            <a:ext cx="769620" cy="769620"/>
          </a:xfrm>
          <a:prstGeom prst="rect">
            <a:avLst/>
          </a:prstGeom>
        </p:spPr>
      </p:pic>
      <p:sp>
        <p:nvSpPr>
          <p:cNvPr id="22" name="文本框 21"/>
          <p:cNvSpPr txBox="1"/>
          <p:nvPr userDrawn="1"/>
        </p:nvSpPr>
        <p:spPr>
          <a:xfrm>
            <a:off x="2166771" y="1899593"/>
            <a:ext cx="664797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用户需要干什么？所有的任务都是基于查找的，无论是删，改，</a:t>
            </a:r>
          </a:p>
        </p:txBody>
      </p:sp>
      <p:sp>
        <p:nvSpPr>
          <p:cNvPr id="23" name="文本框 22"/>
          <p:cNvSpPr txBox="1"/>
          <p:nvPr userDrawn="1"/>
        </p:nvSpPr>
        <p:spPr>
          <a:xfrm>
            <a:off x="3754083" y="2939075"/>
            <a:ext cx="669092"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LLM</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文本框 23"/>
          <p:cNvSpPr txBox="1"/>
          <p:nvPr userDrawn="1"/>
        </p:nvSpPr>
        <p:spPr>
          <a:xfrm>
            <a:off x="1189084" y="4319333"/>
            <a:ext cx="1890479"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5" name="文本框 24"/>
          <p:cNvSpPr txBox="1"/>
          <p:nvPr userDrawn="1"/>
        </p:nvSpPr>
        <p:spPr>
          <a:xfrm>
            <a:off x="927000" y="2305716"/>
            <a:ext cx="247954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最初设想</a:t>
            </a:r>
          </a:p>
        </p:txBody>
      </p:sp>
      <p:sp>
        <p:nvSpPr>
          <p:cNvPr id="26" name="文本框 25"/>
          <p:cNvSpPr txBox="1"/>
          <p:nvPr userDrawn="1"/>
        </p:nvSpPr>
        <p:spPr>
          <a:xfrm>
            <a:off x="3818219" y="3512318"/>
            <a:ext cx="575363"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修正</a:t>
            </a:r>
          </a:p>
        </p:txBody>
      </p:sp>
      <p:sp>
        <p:nvSpPr>
          <p:cNvPr id="27" name="文本框 26"/>
          <p:cNvSpPr txBox="1"/>
          <p:nvPr userDrawn="1"/>
        </p:nvSpPr>
        <p:spPr>
          <a:xfrm>
            <a:off x="7698736" y="2922023"/>
            <a:ext cx="60276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8" name="文本框 27"/>
          <p:cNvSpPr txBox="1"/>
          <p:nvPr userDrawn="1"/>
        </p:nvSpPr>
        <p:spPr>
          <a:xfrm>
            <a:off x="8822064" y="4305634"/>
            <a:ext cx="1164425"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9" name="文本框 28"/>
          <p:cNvSpPr txBox="1"/>
          <p:nvPr userDrawn="1"/>
        </p:nvSpPr>
        <p:spPr>
          <a:xfrm>
            <a:off x="8698772" y="4771404"/>
            <a:ext cx="1465806" cy="1675403"/>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C18A33C3-3F6E-4FB4-FDB5-EE55F80D219B}"/>
              </a:ext>
            </a:extLst>
          </p:cNvPr>
          <p:cNvSpPr txBox="1"/>
          <p:nvPr/>
        </p:nvSpPr>
        <p:spPr>
          <a:xfrm>
            <a:off x="1189084" y="4399472"/>
            <a:ext cx="5924833" cy="1477328"/>
          </a:xfrm>
          <a:prstGeom prst="rect">
            <a:avLst/>
          </a:prstGeom>
          <a:noFill/>
        </p:spPr>
        <p:txBody>
          <a:bodyPr wrap="square" rtlCol="0">
            <a:spAutoFit/>
          </a:bodyPr>
          <a:lstStyle/>
          <a:p>
            <a:r>
              <a:rPr lang="zh-CN" altLang="en-US" dirty="0"/>
              <a:t>但是缺少准确性，同时解析命令时间长，我们采取的更加简单的方案，我们直接把操作嵌入到初始的各种选择之中，</a:t>
            </a:r>
            <a:endParaRPr lang="en-US" altLang="zh-CN" dirty="0"/>
          </a:p>
          <a:p>
            <a:r>
              <a:rPr lang="zh-CN" altLang="en-US" dirty="0"/>
              <a:t>直接对于</a:t>
            </a:r>
            <a:r>
              <a:rPr lang="en-US" altLang="zh-CN" dirty="0"/>
              <a:t>tag</a:t>
            </a:r>
            <a:r>
              <a:rPr lang="zh-CN" altLang="en-US" dirty="0"/>
              <a:t>进行搜索，再对于文件进行操作，增加程序员的工作量，减少用户需要了解的，并将</a:t>
            </a:r>
            <a:r>
              <a:rPr lang="en-US" altLang="zh-CN" dirty="0"/>
              <a:t>AI</a:t>
            </a:r>
            <a:r>
              <a:rPr lang="zh-CN" altLang="en-US" dirty="0"/>
              <a:t>的任务缩减为只需要进行标签标注</a:t>
            </a:r>
          </a:p>
        </p:txBody>
      </p:sp>
    </p:spTree>
    <p:extLst>
      <p:ext uri="{BB962C8B-B14F-4D97-AF65-F5344CB8AC3E}">
        <p14:creationId xmlns:p14="http://schemas.microsoft.com/office/powerpoint/2010/main" val="153348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副标题 2"/>
          <p:cNvSpPr>
            <a:spLocks noGrp="1"/>
          </p:cNvSpPr>
          <p:nvPr>
            <p:ph type="subTitle" idx="1"/>
          </p:nvPr>
        </p:nvSpPr>
        <p:spPr>
          <a:xfrm>
            <a:off x="1833558" y="3617738"/>
            <a:ext cx="7726680" cy="409918"/>
          </a:xfrm>
        </p:spPr>
        <p:txBody>
          <a:bodyPr>
            <a:normAutofit/>
          </a:bodyPr>
          <a:lstStyle/>
          <a:p>
            <a:pPr>
              <a:buFont typeface="Arial" panose="020B0604020202020204" pitchFamily="34" charset="0"/>
              <a:buNone/>
            </a:pPr>
            <a:r>
              <a:rPr lang="zh-CN" dirty="0"/>
              <a:t>我们</a:t>
            </a:r>
            <a:r>
              <a:rPr lang="zh-CN" altLang="en-US" dirty="0"/>
              <a:t>的</a:t>
            </a:r>
            <a:r>
              <a:rPr lang="zh-CN" dirty="0"/>
              <a:t>工作以及与之前项目的对比</a:t>
            </a:r>
            <a:r>
              <a:rPr lang="en-US" dirty="0"/>
              <a:t>   </a:t>
            </a:r>
            <a:endParaRPr lang="zh-CN" dirty="0"/>
          </a:p>
        </p:txBody>
      </p:sp>
      <p:sp>
        <p:nvSpPr>
          <p:cNvPr id="20" name="文本占位符 3"/>
          <p:cNvSpPr>
            <a:spLocks noGrp="1"/>
          </p:cNvSpPr>
          <p:nvPr>
            <p:ph type="body" sz="quarter" idx="10"/>
          </p:nvPr>
        </p:nvSpPr>
        <p:spPr/>
        <p:txBody>
          <a:bodyPr/>
          <a:lstStyle/>
          <a:p>
            <a:r>
              <a:rPr lang="en-US" altLang="zh-CN"/>
              <a:t>01</a:t>
            </a:r>
            <a:endParaRPr lang="zh-CN" altLang="en-US" dirty="0"/>
          </a:p>
        </p:txBody>
      </p:sp>
      <p:sp>
        <p:nvSpPr>
          <p:cNvPr id="21" name="标题 20"/>
          <p:cNvSpPr>
            <a:spLocks noGrp="1"/>
          </p:cNvSpPr>
          <p:nvPr>
            <p:ph type="ctrTitle"/>
          </p:nvPr>
        </p:nvSpPr>
        <p:spPr>
          <a:prstGeom prst="rect">
            <a:avLst/>
          </a:prstGeom>
        </p:spPr>
        <p:txBody>
          <a:bodyPr>
            <a:normAutofit/>
          </a:bodyPr>
          <a:lstStyle/>
          <a:p>
            <a:pPr>
              <a:buNone/>
            </a:pPr>
            <a:r>
              <a:rPr lang="zh-CN"/>
              <a:t>引言</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p:cNvSpPr>
            <a:spLocks noGrp="1"/>
          </p:cNvSpPr>
          <p:nvPr>
            <p:ph type="sldNum" sz="quarter" idx="12"/>
          </p:nvPr>
        </p:nvSpPr>
        <p:spPr/>
        <p:txBody>
          <a:bodyPr/>
          <a:lstStyle/>
          <a:p>
            <a:fld id="{5B74D221-F78E-4CE2-B90E-39C483F4591B}" type="slidenum">
              <a:rPr lang="zh-CN" altLang="en-US" smtClean="0"/>
              <a:t>30</a:t>
            </a:fld>
            <a:endParaRPr lang="zh-CN" altLang="en-US" dirty="0"/>
          </a:p>
        </p:txBody>
      </p:sp>
      <p:sp>
        <p:nvSpPr>
          <p:cNvPr id="47" name="标题 5"/>
          <p:cNvSpPr>
            <a:spLocks noGrp="1"/>
          </p:cNvSpPr>
          <p:nvPr>
            <p:ph type="title"/>
          </p:nvPr>
        </p:nvSpPr>
        <p:spPr/>
        <p:txBody>
          <a:bodyPr/>
          <a:lstStyle/>
          <a:p>
            <a:pPr>
              <a:buNone/>
            </a:pPr>
            <a:r>
              <a:rPr lang="zh-CN"/>
              <a:t>两种在不同环境下对于自然语言提取信息的方式</a:t>
            </a:r>
          </a:p>
        </p:txBody>
      </p:sp>
      <p:sp>
        <p:nvSpPr>
          <p:cNvPr id="48" name="内容占位符 6"/>
          <p:cNvSpPr>
            <a:spLocks noGrp="1"/>
          </p:cNvSpPr>
          <p:nvPr>
            <p:ph idx="1"/>
          </p:nvPr>
        </p:nvSpPr>
        <p:spPr/>
        <p:txBody>
          <a:bodyPr>
            <a:normAutofit fontScale="97500"/>
          </a:bodyPr>
          <a:lstStyle/>
          <a:p>
            <a:pPr lvl="0">
              <a:buFont typeface="Arial" panose="020B0604020202020204" pitchFamily="34" charset="0"/>
              <a:buChar char="•"/>
            </a:pPr>
            <a:r>
              <a:rPr lang="en-US" dirty="0"/>
              <a:t>1.</a:t>
            </a:r>
            <a:r>
              <a:rPr lang="zh-CN" dirty="0"/>
              <a:t>采用大模型本地部署</a:t>
            </a:r>
          </a:p>
          <a:p>
            <a:pPr lvl="0">
              <a:buFont typeface="Arial" panose="020B0604020202020204" pitchFamily="34" charset="0"/>
              <a:buChar char="•"/>
            </a:pPr>
            <a:r>
              <a:rPr lang="zh-CN" dirty="0"/>
              <a:t>显卡资源要求高，但是在资源充足时速度快且稳定，安全性强，如果在大型项目资金充足时建议使用</a:t>
            </a:r>
            <a:endParaRPr sz="2800" dirty="0">
              <a:solidFill>
                <a:schemeClr val="tx1">
                  <a:alpha val="100000"/>
                </a:schemeClr>
              </a:solidFill>
              <a:latin typeface="Candara"/>
              <a:ea typeface="微软雅黑"/>
              <a:cs typeface="+mn-cs"/>
            </a:endParaRPr>
          </a:p>
          <a:p>
            <a:pPr marL="0" lvl="0" indent="0">
              <a:buFont typeface="Arial" panose="020B0604020202020204" pitchFamily="34" charset="0"/>
              <a:buNone/>
            </a:pPr>
            <a:endParaRPr lang="en-US" dirty="0"/>
          </a:p>
          <a:p>
            <a:pPr lvl="0">
              <a:buFont typeface="Arial" panose="020B0604020202020204" pitchFamily="34" charset="0"/>
              <a:buChar char="•"/>
            </a:pPr>
            <a:r>
              <a:rPr lang="en-US" dirty="0"/>
              <a:t>2.</a:t>
            </a:r>
            <a:r>
              <a:rPr lang="zh-CN" dirty="0"/>
              <a:t>远程</a:t>
            </a:r>
            <a:r>
              <a:rPr lang="en-US" dirty="0" err="1"/>
              <a:t>api</a:t>
            </a:r>
            <a:r>
              <a:rPr lang="zh-CN" dirty="0"/>
              <a:t>链接，通过网络传输信息</a:t>
            </a:r>
            <a:endParaRPr sz="2800" dirty="0">
              <a:solidFill>
                <a:schemeClr val="tx1">
                  <a:alpha val="100000"/>
                </a:schemeClr>
              </a:solidFill>
              <a:latin typeface="Candara"/>
              <a:ea typeface="微软雅黑"/>
              <a:cs typeface="+mn-cs"/>
            </a:endParaRPr>
          </a:p>
          <a:p>
            <a:pPr lvl="0">
              <a:buFont typeface="Arial" panose="020B0604020202020204" pitchFamily="34" charset="0"/>
              <a:buChar char="•"/>
            </a:pPr>
            <a:r>
              <a:rPr lang="zh-CN" dirty="0"/>
              <a:t>显卡要求低，在资源不够充足时延迟时间与本地部署速度基本一致，安全性较低，但是成本较低</a:t>
            </a:r>
            <a:endParaRPr sz="2800" dirty="0">
              <a:solidFill>
                <a:schemeClr val="tx1">
                  <a:alpha val="100000"/>
                </a:schemeClr>
              </a:solidFill>
              <a:latin typeface="Candara"/>
              <a:ea typeface="微软雅黑"/>
              <a:cs typeface="+mn-cs"/>
            </a:endParaRPr>
          </a:p>
          <a:p>
            <a:pPr lvl="0">
              <a:buFont typeface="Arial" panose="020B0604020202020204" pitchFamily="34" charset="0"/>
              <a:buChar char="•"/>
            </a:pPr>
            <a:endParaRPr lang="en-US" dirty="0"/>
          </a:p>
          <a:p>
            <a:pPr lvl="0">
              <a:buFont typeface="Arial" panose="020B0604020202020204" pitchFamily="34" charset="0"/>
              <a:buChar char="•"/>
            </a:pPr>
            <a:r>
              <a:rPr lang="zh-CN" dirty="0"/>
              <a:t>针对我们实验的具体情况，我们对于二者进行了探索并决定使用</a:t>
            </a:r>
            <a:r>
              <a:rPr lang="en-US" dirty="0" err="1"/>
              <a:t>api</a:t>
            </a:r>
            <a:r>
              <a:rPr lang="zh-CN" dirty="0"/>
              <a:t>链接方式</a:t>
            </a:r>
            <a:endParaRPr sz="2800" dirty="0">
              <a:solidFill>
                <a:schemeClr val="tx1">
                  <a:alpha val="100000"/>
                </a:schemeClr>
              </a:solidFill>
              <a:latin typeface="Candara"/>
              <a:ea typeface="微软雅黑"/>
              <a:cs typeface="+mn-cs"/>
            </a:endParaRPr>
          </a:p>
        </p:txBody>
      </p:sp>
    </p:spTree>
    <p:extLst>
      <p:ext uri="{BB962C8B-B14F-4D97-AF65-F5344CB8AC3E}">
        <p14:creationId xmlns:p14="http://schemas.microsoft.com/office/powerpoint/2010/main" val="2022430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p:txBody>
          <a:bodyPr/>
          <a:lstStyle/>
          <a:p>
            <a:fld id="{5B74D221-F78E-4CE2-B90E-39C483F4591B}" type="slidenum">
              <a:rPr lang="zh-CN" altLang="en-US" smtClean="0"/>
              <a:t>31</a:t>
            </a:fld>
            <a:endParaRPr lang="zh-CN" altLang="en-US" dirty="0"/>
          </a:p>
        </p:txBody>
      </p:sp>
      <p:sp>
        <p:nvSpPr>
          <p:cNvPr id="51" name="标题 5"/>
          <p:cNvSpPr>
            <a:spLocks noGrp="1"/>
          </p:cNvSpPr>
          <p:nvPr>
            <p:ph type="title"/>
          </p:nvPr>
        </p:nvSpPr>
        <p:spPr/>
        <p:txBody>
          <a:bodyPr/>
          <a:lstStyle/>
          <a:p>
            <a:pPr>
              <a:buNone/>
            </a:pPr>
            <a:r>
              <a:rPr lang="zh-CN"/>
              <a:t>关于本地部署相关工作</a:t>
            </a:r>
          </a:p>
        </p:txBody>
      </p:sp>
      <p:sp>
        <p:nvSpPr>
          <p:cNvPr id="52" name="内容占位符 6"/>
          <p:cNvSpPr>
            <a:spLocks noGrp="1"/>
          </p:cNvSpPr>
          <p:nvPr>
            <p:ph idx="1"/>
          </p:nvPr>
        </p:nvSpPr>
        <p:spPr>
          <a:xfrm>
            <a:off x="970168" y="1283641"/>
            <a:ext cx="10660999" cy="1583917"/>
          </a:xfrm>
        </p:spPr>
        <p:txBody>
          <a:bodyPr>
            <a:normAutofit fontScale="70000" lnSpcReduction="20000"/>
          </a:bodyPr>
          <a:lstStyle/>
          <a:p>
            <a:pPr eaLnBrk="0" fontAlgn="base" hangingPunct="0">
              <a:lnSpc>
                <a:spcPct val="100000"/>
              </a:lnSpc>
              <a:spcBef>
                <a:spcPct val="0"/>
              </a:spcBef>
              <a:spcAft>
                <a:spcPct val="0"/>
              </a:spcAft>
            </a:pPr>
            <a:r>
              <a:rPr lang="en-US" altLang="en-US" sz="2900" dirty="0" err="1"/>
              <a:t>鉴于显卡资源的稀缺性，我们选择通</a:t>
            </a:r>
            <a:r>
              <a:rPr lang="zh-CN" altLang="en-US" sz="2900" dirty="0"/>
              <a:t>过</a:t>
            </a:r>
            <a:r>
              <a:rPr lang="en-US" altLang="en-US" sz="2900" dirty="0" err="1"/>
              <a:t>Featurize云平台进行部署</a:t>
            </a:r>
            <a:r>
              <a:rPr lang="en-US" altLang="en-US" sz="2900" dirty="0"/>
              <a:t>。</a:t>
            </a:r>
          </a:p>
          <a:p>
            <a:pPr eaLnBrk="0" fontAlgn="base" hangingPunct="0">
              <a:lnSpc>
                <a:spcPct val="100000"/>
              </a:lnSpc>
              <a:spcBef>
                <a:spcPct val="0"/>
              </a:spcBef>
              <a:spcAft>
                <a:spcPct val="0"/>
              </a:spcAft>
            </a:pPr>
            <a:r>
              <a:rPr lang="en-US" altLang="en-US" sz="2900" dirty="0" err="1"/>
              <a:t>知识库构建采用了Langchain库，并基于</a:t>
            </a:r>
            <a:r>
              <a:rPr lang="en-US" altLang="en-US" sz="2900" dirty="0"/>
              <a:t> shibing624/text2vec-base-chinese模型完成文本的编码与解码，从而搭建嵌入式知识库。</a:t>
            </a:r>
          </a:p>
          <a:p>
            <a:pPr eaLnBrk="0" fontAlgn="base" hangingPunct="0">
              <a:lnSpc>
                <a:spcPct val="100000"/>
              </a:lnSpc>
              <a:spcBef>
                <a:spcPct val="0"/>
              </a:spcBef>
              <a:spcAft>
                <a:spcPct val="0"/>
              </a:spcAft>
            </a:pPr>
            <a:r>
              <a:rPr lang="en-US" altLang="en-US" sz="2900" dirty="0" err="1"/>
              <a:t>在问答模型方面，我们部署了</a:t>
            </a:r>
            <a:r>
              <a:rPr lang="en-US" altLang="en-US" sz="2900" dirty="0"/>
              <a:t> ChatGLM-13B（约占用13GB显存）。</a:t>
            </a:r>
          </a:p>
          <a:p>
            <a:pPr eaLnBrk="0" fontAlgn="base" hangingPunct="0">
              <a:lnSpc>
                <a:spcPct val="100000"/>
              </a:lnSpc>
              <a:spcBef>
                <a:spcPct val="0"/>
              </a:spcBef>
              <a:spcAft>
                <a:spcPct val="0"/>
              </a:spcAft>
            </a:pPr>
            <a:r>
              <a:rPr lang="en-US" altLang="en-US" sz="2900" dirty="0" err="1"/>
              <a:t>平台租用了一张</a:t>
            </a:r>
            <a:r>
              <a:rPr lang="en-US" altLang="en-US" sz="2900" dirty="0"/>
              <a:t> RTX 4090 显卡（约25GB显存）</a:t>
            </a:r>
            <a:r>
              <a:rPr lang="zh-CN" altLang="en-US" sz="2900" dirty="0"/>
              <a:t>。</a:t>
            </a:r>
            <a:endParaRPr lang="en-US" altLang="zh-CN" sz="2900" dirty="0"/>
          </a:p>
          <a:p>
            <a:pPr eaLnBrk="0" fontAlgn="base" hangingPunct="0">
              <a:lnSpc>
                <a:spcPct val="100000"/>
              </a:lnSpc>
              <a:spcBef>
                <a:spcPct val="0"/>
              </a:spcBef>
              <a:spcAft>
                <a:spcPct val="0"/>
              </a:spcAft>
            </a:pPr>
            <a:r>
              <a:rPr lang="zh-CN" altLang="en-US" sz="2900" dirty="0"/>
              <a:t>经测试，</a:t>
            </a:r>
            <a:r>
              <a:rPr lang="en-US" altLang="en-US" sz="2900" dirty="0" err="1"/>
              <a:t>整体推理过程的计算与响应时间约为</a:t>
            </a:r>
            <a:r>
              <a:rPr lang="en-US" altLang="en-US" sz="2900" dirty="0"/>
              <a:t> 2–6 秒</a:t>
            </a:r>
            <a:r>
              <a:rPr lang="en-US" altLang="en-US" dirty="0"/>
              <a:t>。 </a:t>
            </a:r>
            <a:endParaRPr lang="en-US" altLang="en-US" dirty="0">
              <a:latin typeface="Arial" panose="020B0604020202020204" pitchFamily="34" charset="0"/>
            </a:endParaRPr>
          </a:p>
        </p:txBody>
      </p:sp>
      <p:pic>
        <p:nvPicPr>
          <p:cNvPr id="53" name="图片 52"/>
          <p:cNvPicPr>
            <a:picLocks noChangeAspect="1"/>
          </p:cNvPicPr>
          <p:nvPr/>
        </p:nvPicPr>
        <p:blipFill>
          <a:blip r:embed="rId2"/>
          <a:stretch>
            <a:fillRect/>
          </a:stretch>
        </p:blipFill>
        <p:spPr>
          <a:xfrm>
            <a:off x="3018424" y="2922627"/>
            <a:ext cx="5688446" cy="3433722"/>
          </a:xfrm>
          <a:prstGeom prst="rect">
            <a:avLst/>
          </a:prstGeom>
        </p:spPr>
      </p:pic>
    </p:spTree>
    <p:extLst>
      <p:ext uri="{BB962C8B-B14F-4D97-AF65-F5344CB8AC3E}">
        <p14:creationId xmlns:p14="http://schemas.microsoft.com/office/powerpoint/2010/main" val="109716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3"/>
          <p:cNvSpPr>
            <a:spLocks noGrp="1"/>
          </p:cNvSpPr>
          <p:nvPr>
            <p:ph type="sldNum" sz="quarter" idx="12"/>
          </p:nvPr>
        </p:nvSpPr>
        <p:spPr/>
        <p:txBody>
          <a:bodyPr/>
          <a:lstStyle/>
          <a:p>
            <a:fld id="{5B74D221-F78E-4CE2-B90E-39C483F4591B}" type="slidenum">
              <a:rPr lang="zh-CN" altLang="en-US" smtClean="0"/>
              <a:t>32</a:t>
            </a:fld>
            <a:endParaRPr lang="zh-CN" altLang="en-US" dirty="0"/>
          </a:p>
        </p:txBody>
      </p:sp>
      <p:sp>
        <p:nvSpPr>
          <p:cNvPr id="56" name="标题 5"/>
          <p:cNvSpPr>
            <a:spLocks noGrp="1"/>
          </p:cNvSpPr>
          <p:nvPr>
            <p:ph type="title"/>
          </p:nvPr>
        </p:nvSpPr>
        <p:spPr>
          <a:xfrm>
            <a:off x="1004849" y="533983"/>
            <a:ext cx="10555326" cy="656061"/>
          </a:xfrm>
        </p:spPr>
        <p:txBody>
          <a:bodyPr/>
          <a:lstStyle/>
          <a:p>
            <a:r>
              <a:rPr lang="zh-CN" dirty="0"/>
              <a:t>关于</a:t>
            </a:r>
            <a:r>
              <a:rPr lang="zh-CN" altLang="en-US" dirty="0"/>
              <a:t>远程</a:t>
            </a:r>
            <a:r>
              <a:rPr lang="en-US" dirty="0" err="1"/>
              <a:t>api</a:t>
            </a:r>
            <a:r>
              <a:rPr lang="zh-CN" altLang="en-US" dirty="0"/>
              <a:t>链接</a:t>
            </a:r>
            <a:endParaRPr lang="zh-CN" dirty="0"/>
          </a:p>
        </p:txBody>
      </p:sp>
      <p:sp>
        <p:nvSpPr>
          <p:cNvPr id="57" name="内容占位符 6"/>
          <p:cNvSpPr>
            <a:spLocks noGrp="1"/>
          </p:cNvSpPr>
          <p:nvPr>
            <p:ph idx="1"/>
          </p:nvPr>
        </p:nvSpPr>
        <p:spPr/>
        <p:txBody>
          <a:bodyPr>
            <a:normAutofit/>
          </a:bodyPr>
          <a:lstStyle/>
          <a:p>
            <a:pPr lvl="0">
              <a:buFont typeface="Arial" panose="020B0604020202020204" pitchFamily="34" charset="0"/>
              <a:buChar char="•"/>
            </a:pPr>
            <a:r>
              <a:rPr lang="zh-CN" dirty="0"/>
              <a:t>我们采用了</a:t>
            </a:r>
            <a:r>
              <a:rPr lang="en-US" altLang="zh-CN" sz="2400" dirty="0" err="1">
                <a:solidFill>
                  <a:srgbClr val="000000">
                    <a:alpha val="100000"/>
                  </a:srgbClr>
                </a:solidFill>
                <a:highlight>
                  <a:srgbClr val="FFFFFF">
                    <a:alpha val="100000"/>
                  </a:srgbClr>
                </a:highlight>
                <a:latin typeface="Consolas"/>
              </a:rPr>
              <a:t>deepseek</a:t>
            </a:r>
            <a:r>
              <a:rPr lang="zh-CN" altLang="en-US" sz="2400" dirty="0">
                <a:solidFill>
                  <a:srgbClr val="000000">
                    <a:alpha val="100000"/>
                  </a:srgbClr>
                </a:solidFill>
                <a:highlight>
                  <a:srgbClr val="FFFFFF">
                    <a:alpha val="100000"/>
                  </a:srgbClr>
                </a:highlight>
                <a:latin typeface="Consolas"/>
              </a:rPr>
              <a:t>和讯飞星火大模型</a:t>
            </a:r>
            <a:r>
              <a:rPr lang="zh-CN" sz="2400" dirty="0">
                <a:solidFill>
                  <a:srgbClr val="000000">
                    <a:alpha val="100000"/>
                  </a:srgbClr>
                </a:solidFill>
                <a:highlight>
                  <a:srgbClr val="FFFFFF">
                    <a:alpha val="100000"/>
                  </a:srgbClr>
                </a:highlight>
                <a:latin typeface="Consolas"/>
                <a:ea typeface="Consolas"/>
                <a:cs typeface="+mn-cs"/>
              </a:rPr>
              <a:t>作为我们的打标</a:t>
            </a:r>
            <a:r>
              <a:rPr lang="en-US" sz="2400" dirty="0">
                <a:solidFill>
                  <a:srgbClr val="000000">
                    <a:alpha val="100000"/>
                  </a:srgbClr>
                </a:solidFill>
                <a:highlight>
                  <a:srgbClr val="FFFFFF">
                    <a:alpha val="100000"/>
                  </a:srgbClr>
                </a:highlight>
                <a:latin typeface="Consolas"/>
                <a:ea typeface="Consolas"/>
                <a:cs typeface="+mn-cs"/>
              </a:rPr>
              <a:t>ai</a:t>
            </a:r>
            <a:endParaRPr dirty="0"/>
          </a:p>
          <a:p>
            <a:pPr lvl="1"/>
            <a:r>
              <a:rPr lang="en-US" dirty="0"/>
              <a:t>1.</a:t>
            </a:r>
            <a:r>
              <a:rPr lang="zh-CN" dirty="0"/>
              <a:t> </a:t>
            </a:r>
            <a:r>
              <a:rPr lang="zh-CN" altLang="en-US" dirty="0"/>
              <a:t>文本：我们将其转为</a:t>
            </a:r>
            <a:r>
              <a:rPr lang="en-US" altLang="zh-CN" dirty="0"/>
              <a:t>UTF-8</a:t>
            </a:r>
            <a:r>
              <a:rPr lang="zh-CN" altLang="en-US" dirty="0"/>
              <a:t>或</a:t>
            </a:r>
            <a:r>
              <a:rPr lang="en-US" altLang="zh-CN" dirty="0"/>
              <a:t>GBK</a:t>
            </a:r>
            <a:r>
              <a:rPr lang="zh-CN" altLang="en-US" dirty="0"/>
              <a:t>编码后进行标签提取</a:t>
            </a:r>
            <a:endParaRPr dirty="0"/>
          </a:p>
          <a:p>
            <a:pPr lvl="1"/>
            <a:r>
              <a:rPr lang="en-US" dirty="0"/>
              <a:t>2. docx</a:t>
            </a:r>
            <a:r>
              <a:rPr lang="zh-CN" altLang="en-US" dirty="0"/>
              <a:t>：我们通过已有的</a:t>
            </a:r>
            <a:r>
              <a:rPr lang="en-US" dirty="0"/>
              <a:t>docx</a:t>
            </a:r>
            <a:r>
              <a:rPr lang="zh-CN" altLang="en-US" dirty="0"/>
              <a:t>库提取</a:t>
            </a:r>
            <a:r>
              <a:rPr lang="en-US" altLang="zh-CN" dirty="0"/>
              <a:t>docx</a:t>
            </a:r>
            <a:r>
              <a:rPr lang="zh-CN" altLang="en-US" dirty="0"/>
              <a:t>文本内容后进行标签提取</a:t>
            </a:r>
            <a:endParaRPr lang="en-US" altLang="zh-CN" dirty="0"/>
          </a:p>
          <a:p>
            <a:pPr lvl="1"/>
            <a:r>
              <a:rPr lang="en-US" dirty="0"/>
              <a:t>3. </a:t>
            </a:r>
            <a:r>
              <a:rPr lang="zh-CN" altLang="en-US" dirty="0"/>
              <a:t>图片：我们现将其转为</a:t>
            </a:r>
            <a:r>
              <a:rPr lang="en-US" dirty="0"/>
              <a:t>base64</a:t>
            </a:r>
            <a:r>
              <a:rPr lang="zh-CN" altLang="en-US" dirty="0"/>
              <a:t>码，再进行标签的提取</a:t>
            </a:r>
            <a:endParaRPr lang="en-US" altLang="zh-CN" dirty="0"/>
          </a:p>
          <a:p>
            <a:pPr lvl="1"/>
            <a:r>
              <a:rPr lang="en-US" dirty="0"/>
              <a:t>4. </a:t>
            </a:r>
            <a:r>
              <a:rPr lang="en-US" altLang="zh-CN" dirty="0"/>
              <a:t>pdf</a:t>
            </a:r>
            <a:r>
              <a:rPr lang="zh-CN" altLang="en-US" dirty="0"/>
              <a:t>：由于目前大模型多模态的技术仍是有限的，我们的</a:t>
            </a:r>
            <a:r>
              <a:rPr lang="en-US" altLang="zh-CN" dirty="0"/>
              <a:t>pdf</a:t>
            </a:r>
            <a:r>
              <a:rPr lang="zh-CN" altLang="en-US" dirty="0"/>
              <a:t>提取仍限于文字阶段，所以我们先用哦</a:t>
            </a:r>
            <a:r>
              <a:rPr lang="en-US" altLang="zh-CN" dirty="0"/>
              <a:t>OCRai</a:t>
            </a:r>
            <a:r>
              <a:rPr lang="zh-CN" altLang="en-US" dirty="0"/>
              <a:t>将其转为文字</a:t>
            </a:r>
            <a:endParaRPr lang="en-US" altLang="zh-CN" dirty="0"/>
          </a:p>
          <a:p>
            <a:pPr lvl="1"/>
            <a:r>
              <a:rPr lang="en-US" altLang="zh-CN" dirty="0"/>
              <a:t>5. </a:t>
            </a:r>
            <a:r>
              <a:rPr lang="zh-CN" altLang="en-US" dirty="0"/>
              <a:t>其他文件：对于其他具有复杂编码格式的文件，我们目前只能对其文件名进行打标</a:t>
            </a:r>
            <a:endParaRPr lang="en-US" altLang="zh-CN" dirty="0"/>
          </a:p>
          <a:p>
            <a:pPr marL="457200" lvl="1" indent="0">
              <a:buNone/>
            </a:pPr>
            <a:endParaRPr dirty="0"/>
          </a:p>
          <a:p>
            <a:pPr lvl="0">
              <a:buFont typeface="Arial" panose="020B0604020202020204" pitchFamily="34" charset="0"/>
              <a:buChar char="•"/>
            </a:pPr>
            <a:r>
              <a:rPr lang="zh-CN" dirty="0"/>
              <a:t>我们生成的标签仍然只能限于若干个有限的标签</a:t>
            </a:r>
            <a:endParaRPr dirty="0"/>
          </a:p>
          <a:p>
            <a:pPr lvl="0">
              <a:buFont typeface="Arial" panose="020B0604020202020204" pitchFamily="34" charset="0"/>
              <a:buChar char="•"/>
            </a:pPr>
            <a:endParaRPr lang="en-US" dirty="0"/>
          </a:p>
        </p:txBody>
      </p:sp>
    </p:spTree>
    <p:extLst>
      <p:ext uri="{BB962C8B-B14F-4D97-AF65-F5344CB8AC3E}">
        <p14:creationId xmlns:p14="http://schemas.microsoft.com/office/powerpoint/2010/main" val="119205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12"/>
          </p:nvPr>
        </p:nvSpPr>
        <p:spPr/>
        <p:txBody>
          <a:bodyPr/>
          <a:lstStyle/>
          <a:p>
            <a:fld id="{5B74D221-F78E-4CE2-B90E-39C483F4591B}" type="slidenum">
              <a:rPr lang="zh-CN" altLang="en-US" smtClean="0"/>
              <a:t>33</a:t>
            </a:fld>
            <a:endParaRPr lang="zh-CN" altLang="en-US" dirty="0"/>
          </a:p>
        </p:txBody>
      </p:sp>
      <p:sp>
        <p:nvSpPr>
          <p:cNvPr id="60" name="标题 5"/>
          <p:cNvSpPr>
            <a:spLocks noGrp="1"/>
          </p:cNvSpPr>
          <p:nvPr>
            <p:ph type="title"/>
          </p:nvPr>
        </p:nvSpPr>
        <p:spPr>
          <a:xfrm>
            <a:off x="961034" y="595247"/>
            <a:ext cx="10555326" cy="656061"/>
          </a:xfrm>
        </p:spPr>
        <p:txBody>
          <a:bodyPr/>
          <a:lstStyle/>
          <a:p>
            <a:pPr>
              <a:buNone/>
            </a:pPr>
            <a:r>
              <a:rPr lang="zh-CN" altLang="en-US" dirty="0"/>
              <a:t>文件</a:t>
            </a:r>
            <a:r>
              <a:rPr lang="en-US" dirty="0"/>
              <a:t>tag</a:t>
            </a:r>
            <a:r>
              <a:rPr lang="zh-CN" altLang="en-US" dirty="0"/>
              <a:t>生成</a:t>
            </a:r>
            <a:r>
              <a:rPr lang="zh-CN" dirty="0"/>
              <a:t>的不同方案</a:t>
            </a:r>
          </a:p>
        </p:txBody>
      </p:sp>
      <p:sp>
        <p:nvSpPr>
          <p:cNvPr id="61" name="内容占位符 6"/>
          <p:cNvSpPr>
            <a:spLocks noGrp="1"/>
          </p:cNvSpPr>
          <p:nvPr>
            <p:ph idx="1"/>
          </p:nvPr>
        </p:nvSpPr>
        <p:spPr/>
        <p:txBody>
          <a:bodyPr>
            <a:normAutofit/>
          </a:bodyPr>
          <a:lstStyle/>
          <a:p>
            <a:pPr marL="0" lvl="0" indent="0">
              <a:buFont typeface="Arial" panose="020B0604020202020204" pitchFamily="34" charset="0"/>
              <a:buNone/>
            </a:pPr>
            <a:r>
              <a:rPr lang="zh-CN" dirty="0"/>
              <a:t>方案一：采取将文件转为压缩的嵌入向量，这也是我们本地部署知识库时采取的方式</a:t>
            </a:r>
            <a:r>
              <a:rPr lang="zh-CN" altLang="en-US" dirty="0"/>
              <a:t>。</a:t>
            </a:r>
            <a:r>
              <a:rPr lang="zh-CN" dirty="0"/>
              <a:t>这种方式不具有可解释性，但是对于机器来说更好理解与实现</a:t>
            </a:r>
          </a:p>
          <a:p>
            <a:pPr marL="0" lvl="0" indent="0">
              <a:buFont typeface="Arial" panose="020B0604020202020204" pitchFamily="34" charset="0"/>
              <a:buNone/>
            </a:pPr>
            <a:r>
              <a:rPr lang="zh-CN" dirty="0"/>
              <a:t>方案</a:t>
            </a:r>
            <a:r>
              <a:rPr lang="zh-CN" altLang="en-US" dirty="0"/>
              <a:t>二</a:t>
            </a:r>
            <a:r>
              <a:rPr lang="zh-CN" dirty="0"/>
              <a:t>：采取提取文件主要内容与标签，再使用标签搭建图文件系统</a:t>
            </a:r>
            <a:r>
              <a:rPr lang="zh-CN" altLang="en-US" dirty="0"/>
              <a:t>。</a:t>
            </a:r>
            <a:r>
              <a:rPr lang="zh-CN" dirty="0"/>
              <a:t>这种方式是典型的表示学习，具有明显的可解释性，但是会出现搜索</a:t>
            </a:r>
            <a:r>
              <a:rPr lang="zh-CN" altLang="en-US" dirty="0"/>
              <a:t>方面</a:t>
            </a:r>
            <a:r>
              <a:rPr lang="zh-CN" dirty="0"/>
              <a:t>问题</a:t>
            </a:r>
            <a:r>
              <a:rPr lang="zh-CN" altLang="en-US" dirty="0"/>
              <a:t>。例如，对</a:t>
            </a:r>
            <a:r>
              <a:rPr lang="zh-CN" dirty="0"/>
              <a:t>“草”与“</a:t>
            </a:r>
            <a:r>
              <a:rPr lang="en-US" dirty="0"/>
              <a:t>grass</a:t>
            </a:r>
            <a:r>
              <a:rPr lang="zh-CN" dirty="0"/>
              <a:t>”，他们虽然有着同样的语义，但却可能形成不同的节点，搜索时“绿草”和“草”的关联度怎么处理，这涉及到知识图谱中的图融合与相似度比较</a:t>
            </a:r>
            <a:endParaRPr lang="en-US" altLang="zh-CN" dirty="0"/>
          </a:p>
          <a:p>
            <a:pPr marL="0" lvl="0" indent="0">
              <a:buFont typeface="Arial" panose="020B0604020202020204" pitchFamily="34" charset="0"/>
              <a:buNone/>
            </a:pPr>
            <a:endParaRPr dirty="0"/>
          </a:p>
          <a:p>
            <a:pPr marL="0" lvl="0" indent="0">
              <a:buFont typeface="Arial" panose="020B0604020202020204" pitchFamily="34" charset="0"/>
              <a:buNone/>
            </a:pPr>
            <a:r>
              <a:rPr lang="zh-CN" dirty="0"/>
              <a:t>我们采取的是方案</a:t>
            </a:r>
            <a:r>
              <a:rPr lang="zh-CN" altLang="en-US" dirty="0"/>
              <a:t>二</a:t>
            </a:r>
            <a:endParaRPr dirty="0"/>
          </a:p>
        </p:txBody>
      </p:sp>
    </p:spTree>
    <p:extLst>
      <p:ext uri="{BB962C8B-B14F-4D97-AF65-F5344CB8AC3E}">
        <p14:creationId xmlns:p14="http://schemas.microsoft.com/office/powerpoint/2010/main" val="1402416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fld id="{5B74D221-F78E-4CE2-B90E-39C483F4591B}" type="slidenum">
              <a:rPr lang="zh-CN" altLang="en-US" smtClean="0"/>
              <a:t>34</a:t>
            </a:fld>
            <a:endParaRPr lang="zh-CN" altLang="en-US" dirty="0"/>
          </a:p>
        </p:txBody>
      </p:sp>
      <p:sp>
        <p:nvSpPr>
          <p:cNvPr id="64" name="标题 5"/>
          <p:cNvSpPr>
            <a:spLocks noGrp="1"/>
          </p:cNvSpPr>
          <p:nvPr>
            <p:ph type="title"/>
          </p:nvPr>
        </p:nvSpPr>
        <p:spPr>
          <a:xfrm>
            <a:off x="961034" y="512320"/>
            <a:ext cx="10555326" cy="656061"/>
          </a:xfrm>
        </p:spPr>
        <p:txBody>
          <a:bodyPr/>
          <a:lstStyle/>
          <a:p>
            <a:pPr>
              <a:buNone/>
            </a:pPr>
            <a:r>
              <a:rPr lang="en-US" dirty="0"/>
              <a:t>AI</a:t>
            </a:r>
            <a:r>
              <a:rPr lang="zh-CN" dirty="0"/>
              <a:t>打标展示以及采用</a:t>
            </a:r>
            <a:r>
              <a:rPr lang="zh-CN" altLang="en-US" dirty="0"/>
              <a:t>其</a:t>
            </a:r>
            <a:r>
              <a:rPr lang="zh-CN" dirty="0"/>
              <a:t>的优点</a:t>
            </a:r>
          </a:p>
        </p:txBody>
      </p:sp>
      <p:sp>
        <p:nvSpPr>
          <p:cNvPr id="65"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dirty="0"/>
              <a:t>1.</a:t>
            </a:r>
            <a:r>
              <a:rPr lang="zh-CN" dirty="0"/>
              <a:t>多模态理解能力：可以处理多种文件打标，包括文件和图片</a:t>
            </a:r>
          </a:p>
          <a:p>
            <a:pPr marL="0" lvl="0" indent="0">
              <a:buFont typeface="Arial" panose="020B0604020202020204" pitchFamily="34" charset="0"/>
              <a:buNone/>
            </a:pPr>
            <a:r>
              <a:rPr lang="en-US" dirty="0"/>
              <a:t>2.</a:t>
            </a:r>
            <a:r>
              <a:rPr lang="zh-CN" dirty="0"/>
              <a:t>高精度：</a:t>
            </a:r>
            <a:r>
              <a:rPr lang="en-US" dirty="0"/>
              <a:t>tag</a:t>
            </a:r>
            <a:r>
              <a:rPr lang="zh-CN" dirty="0"/>
              <a:t>关联度高</a:t>
            </a:r>
            <a:endParaRPr dirty="0"/>
          </a:p>
          <a:p>
            <a:pPr marL="0" lvl="0" indent="0">
              <a:buFont typeface="Arial" panose="020B0604020202020204" pitchFamily="34" charset="0"/>
              <a:buNone/>
            </a:pPr>
            <a:r>
              <a:rPr lang="en-US" dirty="0"/>
              <a:t>3.</a:t>
            </a:r>
            <a:r>
              <a:rPr lang="zh-CN" dirty="0"/>
              <a:t>多层次理解：如温馨的家庭环境而不是家具</a:t>
            </a:r>
            <a:endParaRPr dirty="0"/>
          </a:p>
          <a:p>
            <a:pPr marL="0" lvl="0" indent="0">
              <a:buFont typeface="Arial" panose="020B0604020202020204" pitchFamily="34" charset="0"/>
              <a:buNone/>
            </a:pPr>
            <a:endParaRPr lang="en-US" dirty="0"/>
          </a:p>
          <a:p>
            <a:pPr marL="0" lvl="0" indent="0">
              <a:buNone/>
            </a:pPr>
            <a:r>
              <a:rPr lang="zh-CN" dirty="0"/>
              <a:t>文本</a:t>
            </a:r>
            <a:r>
              <a:rPr lang="zh-CN" altLang="en-US" dirty="0"/>
              <a:t>文件</a:t>
            </a:r>
            <a:r>
              <a:rPr lang="zh-CN" dirty="0"/>
              <a:t>展示例子：</a:t>
            </a:r>
            <a:endParaRPr lang="en-US" altLang="zh-CN" dirty="0"/>
          </a:p>
        </p:txBody>
      </p:sp>
      <p:sp>
        <p:nvSpPr>
          <p:cNvPr id="5" name="文本框 4">
            <a:extLst>
              <a:ext uri="{FF2B5EF4-FFF2-40B4-BE49-F238E27FC236}">
                <a16:creationId xmlns:a16="http://schemas.microsoft.com/office/drawing/2014/main" id="{375F8BE8-3B23-97FA-5B0A-D9DDC4E1FD58}"/>
              </a:ext>
            </a:extLst>
          </p:cNvPr>
          <p:cNvSpPr txBox="1"/>
          <p:nvPr/>
        </p:nvSpPr>
        <p:spPr>
          <a:xfrm flipH="1">
            <a:off x="961034" y="3860054"/>
            <a:ext cx="4252885" cy="1640975"/>
          </a:xfrm>
          <a:prstGeom prst="rect">
            <a:avLst/>
          </a:prstGeom>
          <a:noFill/>
        </p:spPr>
        <p:txBody>
          <a:bodyPr wrap="square" rtlCol="0">
            <a:spAutoFit/>
          </a:bodyPr>
          <a:lstStyle/>
          <a:p>
            <a:r>
              <a:rPr lang="zh-CN" altLang="en-US" sz="1000" dirty="0"/>
              <a:t>我们构建了一个智能分布式图文件存储系统，并为用户提供了简洁直观的</a:t>
            </a:r>
            <a:r>
              <a:rPr lang="en-US" sz="1000" dirty="0"/>
              <a:t>Web</a:t>
            </a:r>
            <a:r>
              <a:rPr lang="zh-CN" altLang="en-US" sz="1000" dirty="0"/>
              <a:t>服务接口，支持文件的上传、检索与下载。系统由三大核心模块组成：基于</a:t>
            </a:r>
            <a:r>
              <a:rPr lang="en-US" sz="1000" dirty="0"/>
              <a:t>IPFS</a:t>
            </a:r>
            <a:r>
              <a:rPr lang="zh-CN" altLang="en-US" sz="1000" dirty="0"/>
              <a:t>实现的分布式存储模块，用于安全高效地保存文件；</a:t>
            </a:r>
            <a:r>
              <a:rPr lang="en-US" sz="1000" dirty="0"/>
              <a:t>Neo4j</a:t>
            </a:r>
            <a:r>
              <a:rPr lang="zh-CN" altLang="en-US" sz="1000" dirty="0"/>
              <a:t>图数据库模块，用于管理文件间的结构化关系；以及结合大语言模型的内容解析模块，负责对文件进行语义理解与标签生成。系统首先利用大语言模型对文件内容进行语义分析，提取关键词与标签，随后借助</a:t>
            </a:r>
            <a:r>
              <a:rPr lang="en-US" sz="1000" dirty="0"/>
              <a:t>Neo4j</a:t>
            </a:r>
            <a:r>
              <a:rPr lang="zh-CN" altLang="en-US" sz="1000" dirty="0"/>
              <a:t>构建文件间的关联网络，提升检索效率与信息组织能力，最后使用</a:t>
            </a:r>
            <a:r>
              <a:rPr lang="en-US" sz="1000" dirty="0"/>
              <a:t>IPFS</a:t>
            </a:r>
            <a:r>
              <a:rPr lang="zh-CN" altLang="en-US" sz="1000" dirty="0"/>
              <a:t>高效、安全地分布式储存文件。整体方案融合了大语言模型与图文件结构的优势，提供了一种面向大语言模型时代的智能分布式图文件系统服务的实现方案。</a:t>
            </a:r>
          </a:p>
          <a:p>
            <a:endParaRPr lang="en-US" sz="1000" dirty="0"/>
          </a:p>
        </p:txBody>
      </p:sp>
      <p:pic>
        <p:nvPicPr>
          <p:cNvPr id="7" name="图片 6">
            <a:extLst>
              <a:ext uri="{FF2B5EF4-FFF2-40B4-BE49-F238E27FC236}">
                <a16:creationId xmlns:a16="http://schemas.microsoft.com/office/drawing/2014/main" id="{6D6CD4C3-1A7D-6EBC-1F4F-6A9590062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653" y="2982982"/>
            <a:ext cx="6354210" cy="3067000"/>
          </a:xfrm>
          <a:prstGeom prst="rect">
            <a:avLst/>
          </a:prstGeom>
        </p:spPr>
      </p:pic>
    </p:spTree>
    <p:extLst>
      <p:ext uri="{BB962C8B-B14F-4D97-AF65-F5344CB8AC3E}">
        <p14:creationId xmlns:p14="http://schemas.microsoft.com/office/powerpoint/2010/main" val="191328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7DC6B-0FE6-CF29-593F-4B93E7E67B9E}"/>
            </a:ext>
          </a:extLst>
        </p:cNvPr>
        <p:cNvGrpSpPr/>
        <p:nvPr/>
      </p:nvGrpSpPr>
      <p:grpSpPr>
        <a:xfrm>
          <a:off x="0" y="0"/>
          <a:ext cx="0" cy="0"/>
          <a:chOff x="0" y="0"/>
          <a:chExt cx="0" cy="0"/>
        </a:xfrm>
      </p:grpSpPr>
      <p:sp>
        <p:nvSpPr>
          <p:cNvPr id="63" name="灯片编号占位符 3">
            <a:extLst>
              <a:ext uri="{FF2B5EF4-FFF2-40B4-BE49-F238E27FC236}">
                <a16:creationId xmlns:a16="http://schemas.microsoft.com/office/drawing/2014/main" id="{91305688-5706-184F-63C6-03FB08E18385}"/>
              </a:ext>
            </a:extLst>
          </p:cNvPr>
          <p:cNvSpPr>
            <a:spLocks noGrp="1"/>
          </p:cNvSpPr>
          <p:nvPr>
            <p:ph type="sldNum" sz="quarter" idx="12"/>
          </p:nvPr>
        </p:nvSpPr>
        <p:spPr/>
        <p:txBody>
          <a:bodyPr/>
          <a:lstStyle/>
          <a:p>
            <a:fld id="{5B74D221-F78E-4CE2-B90E-39C483F4591B}" type="slidenum">
              <a:rPr lang="zh-CN" altLang="en-US" smtClean="0"/>
              <a:t>35</a:t>
            </a:fld>
            <a:endParaRPr lang="zh-CN" altLang="en-US" dirty="0"/>
          </a:p>
        </p:txBody>
      </p:sp>
      <p:sp>
        <p:nvSpPr>
          <p:cNvPr id="64" name="标题 5">
            <a:extLst>
              <a:ext uri="{FF2B5EF4-FFF2-40B4-BE49-F238E27FC236}">
                <a16:creationId xmlns:a16="http://schemas.microsoft.com/office/drawing/2014/main" id="{E22079A9-E907-5BB5-2A73-F89ECE684719}"/>
              </a:ext>
            </a:extLst>
          </p:cNvPr>
          <p:cNvSpPr>
            <a:spLocks noGrp="1"/>
          </p:cNvSpPr>
          <p:nvPr>
            <p:ph type="title"/>
          </p:nvPr>
        </p:nvSpPr>
        <p:spPr>
          <a:xfrm>
            <a:off x="961034" y="512320"/>
            <a:ext cx="10555326" cy="656061"/>
          </a:xfrm>
        </p:spPr>
        <p:txBody>
          <a:bodyPr/>
          <a:lstStyle/>
          <a:p>
            <a:r>
              <a:rPr lang="en-US" dirty="0"/>
              <a:t>AI</a:t>
            </a:r>
            <a:r>
              <a:rPr lang="zh-CN" altLang="en-US" dirty="0"/>
              <a:t>打标展示以及采用其的优点</a:t>
            </a:r>
            <a:endParaRPr lang="zh-CN" dirty="0"/>
          </a:p>
        </p:txBody>
      </p:sp>
      <p:sp>
        <p:nvSpPr>
          <p:cNvPr id="65" name="内容占位符 6">
            <a:extLst>
              <a:ext uri="{FF2B5EF4-FFF2-40B4-BE49-F238E27FC236}">
                <a16:creationId xmlns:a16="http://schemas.microsoft.com/office/drawing/2014/main" id="{134F56F0-9A5A-9261-3B4C-EB7FD096AFA0}"/>
              </a:ext>
            </a:extLst>
          </p:cNvPr>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zh-CN" altLang="en-US" dirty="0"/>
              <a:t>图片文件展示例子：</a:t>
            </a:r>
            <a:endParaRPr lang="en-US" dirty="0"/>
          </a:p>
        </p:txBody>
      </p:sp>
      <p:pic>
        <p:nvPicPr>
          <p:cNvPr id="3" name="图片 2">
            <a:extLst>
              <a:ext uri="{FF2B5EF4-FFF2-40B4-BE49-F238E27FC236}">
                <a16:creationId xmlns:a16="http://schemas.microsoft.com/office/drawing/2014/main" id="{9FF01B87-08B8-3E0C-C604-3B865549707B}"/>
              </a:ext>
            </a:extLst>
          </p:cNvPr>
          <p:cNvPicPr>
            <a:picLocks noChangeAspect="1"/>
          </p:cNvPicPr>
          <p:nvPr/>
        </p:nvPicPr>
        <p:blipFill>
          <a:blip r:embed="rId2"/>
          <a:stretch>
            <a:fillRect/>
          </a:stretch>
        </p:blipFill>
        <p:spPr>
          <a:xfrm>
            <a:off x="790556" y="2578585"/>
            <a:ext cx="2884412" cy="2585948"/>
          </a:xfrm>
          <a:prstGeom prst="rect">
            <a:avLst/>
          </a:prstGeom>
        </p:spPr>
      </p:pic>
      <p:pic>
        <p:nvPicPr>
          <p:cNvPr id="7" name="图片 6">
            <a:extLst>
              <a:ext uri="{FF2B5EF4-FFF2-40B4-BE49-F238E27FC236}">
                <a16:creationId xmlns:a16="http://schemas.microsoft.com/office/drawing/2014/main" id="{DAF56B00-FDF7-6106-E037-6406B2128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580" y="2154303"/>
            <a:ext cx="7775767" cy="3590361"/>
          </a:xfrm>
          <a:prstGeom prst="rect">
            <a:avLst/>
          </a:prstGeom>
        </p:spPr>
      </p:pic>
    </p:spTree>
    <p:extLst>
      <p:ext uri="{BB962C8B-B14F-4D97-AF65-F5344CB8AC3E}">
        <p14:creationId xmlns:p14="http://schemas.microsoft.com/office/powerpoint/2010/main" val="223984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3"/>
          <p:cNvSpPr>
            <a:spLocks noGrp="1"/>
          </p:cNvSpPr>
          <p:nvPr>
            <p:ph type="sldNum" sz="quarter" idx="12"/>
          </p:nvPr>
        </p:nvSpPr>
        <p:spPr/>
        <p:txBody>
          <a:bodyPr/>
          <a:lstStyle/>
          <a:p>
            <a:fld id="{5B74D221-F78E-4CE2-B90E-39C483F4591B}" type="slidenum">
              <a:rPr lang="zh-CN" altLang="en-US" smtClean="0"/>
              <a:t>36</a:t>
            </a:fld>
            <a:endParaRPr lang="zh-CN" altLang="en-US" dirty="0"/>
          </a:p>
        </p:txBody>
      </p:sp>
      <p:sp>
        <p:nvSpPr>
          <p:cNvPr id="69" name="标题 5"/>
          <p:cNvSpPr>
            <a:spLocks noGrp="1"/>
          </p:cNvSpPr>
          <p:nvPr>
            <p:ph type="title"/>
          </p:nvPr>
        </p:nvSpPr>
        <p:spPr>
          <a:xfrm>
            <a:off x="970168" y="533983"/>
            <a:ext cx="10555326" cy="656061"/>
          </a:xfrm>
        </p:spPr>
        <p:txBody>
          <a:bodyPr/>
          <a:lstStyle/>
          <a:p>
            <a:pPr>
              <a:buNone/>
            </a:pPr>
            <a:r>
              <a:rPr lang="zh-CN" dirty="0"/>
              <a:t>关于方案</a:t>
            </a:r>
            <a:r>
              <a:rPr lang="en-US" dirty="0"/>
              <a:t>1</a:t>
            </a:r>
            <a:r>
              <a:rPr lang="zh-CN" dirty="0"/>
              <a:t>，我们小组也做了相应的工作</a:t>
            </a:r>
          </a:p>
        </p:txBody>
      </p:sp>
      <p:sp>
        <p:nvSpPr>
          <p:cNvPr id="70" name="内容占位符 6"/>
          <p:cNvSpPr>
            <a:spLocks noGrp="1"/>
          </p:cNvSpPr>
          <p:nvPr>
            <p:ph idx="1"/>
          </p:nvPr>
        </p:nvSpPr>
        <p:spPr/>
        <p:txBody>
          <a:bodyPr>
            <a:normAutofit fontScale="92500" lnSpcReduction="10000"/>
          </a:bodyPr>
          <a:lstStyle/>
          <a:p>
            <a:pPr marL="0" lvl="0" indent="0">
              <a:buFont typeface="Arial" panose="020B0604020202020204" pitchFamily="34" charset="0"/>
              <a:buNone/>
            </a:pPr>
            <a:r>
              <a:rPr lang="zh-CN" dirty="0"/>
              <a:t>事实上，市场上是有已经集成好了的程序用于搭建嵌入式文件库：</a:t>
            </a:r>
          </a:p>
          <a:p>
            <a:pPr marL="0" lvl="0" indent="0">
              <a:buFont typeface="Arial" panose="020B0604020202020204" pitchFamily="34" charset="0"/>
              <a:buNone/>
            </a:pPr>
            <a:r>
              <a:rPr lang="en-US" dirty="0" err="1"/>
              <a:t>ragflow</a:t>
            </a:r>
            <a:r>
              <a:rPr lang="zh-CN" dirty="0"/>
              <a:t>，我们也相应的进行了</a:t>
            </a:r>
            <a:endParaRPr dirty="0"/>
          </a:p>
          <a:p>
            <a:pPr marL="0" lvl="0" indent="0">
              <a:buFont typeface="Arial" panose="020B0604020202020204" pitchFamily="34" charset="0"/>
              <a:buNone/>
            </a:pPr>
            <a:r>
              <a:rPr lang="zh-CN" dirty="0"/>
              <a:t>部署，如图是部署在本地的</a:t>
            </a:r>
            <a:endParaRPr dirty="0"/>
          </a:p>
          <a:p>
            <a:pPr marL="0" lvl="0" indent="0">
              <a:buFont typeface="Arial" panose="020B0604020202020204" pitchFamily="34" charset="0"/>
              <a:buNone/>
            </a:pPr>
            <a:r>
              <a:rPr lang="en-US" dirty="0" err="1"/>
              <a:t>ragflow</a:t>
            </a:r>
            <a:r>
              <a:rPr lang="zh-CN" dirty="0"/>
              <a:t>，只需要直接选择好</a:t>
            </a:r>
            <a:endParaRPr dirty="0"/>
          </a:p>
          <a:p>
            <a:pPr marL="0" lvl="0" indent="0">
              <a:buFont typeface="Arial" panose="020B0604020202020204" pitchFamily="34" charset="0"/>
              <a:buNone/>
            </a:pPr>
            <a:r>
              <a:rPr lang="en-US" dirty="0"/>
              <a:t>embedding</a:t>
            </a:r>
            <a:r>
              <a:rPr lang="zh-CN" dirty="0"/>
              <a:t>模型和语言解析模</a:t>
            </a:r>
            <a:endParaRPr dirty="0"/>
          </a:p>
          <a:p>
            <a:pPr marL="0" lvl="0" indent="0">
              <a:buFont typeface="Arial" panose="020B0604020202020204" pitchFamily="34" charset="0"/>
              <a:buNone/>
            </a:pPr>
            <a:r>
              <a:rPr lang="zh-CN" dirty="0"/>
              <a:t>型就可以直接进行使用，但是</a:t>
            </a:r>
            <a:endParaRPr dirty="0"/>
          </a:p>
          <a:p>
            <a:pPr marL="0" lvl="0" indent="0">
              <a:buFont typeface="Arial" panose="020B0604020202020204" pitchFamily="34" charset="0"/>
              <a:buNone/>
            </a:pPr>
            <a:r>
              <a:rPr lang="en-US" dirty="0"/>
              <a:t>1. </a:t>
            </a:r>
            <a:r>
              <a:rPr lang="zh-CN" dirty="0"/>
              <a:t>可解释性弱</a:t>
            </a:r>
            <a:r>
              <a:rPr lang="en-US" dirty="0"/>
              <a:t>,</a:t>
            </a:r>
            <a:r>
              <a:rPr lang="zh-CN" dirty="0"/>
              <a:t>占用内存大</a:t>
            </a:r>
            <a:endParaRPr dirty="0"/>
          </a:p>
          <a:p>
            <a:pPr marL="0" lvl="0" indent="0">
              <a:buFont typeface="Arial" panose="020B0604020202020204" pitchFamily="34" charset="0"/>
              <a:buNone/>
            </a:pPr>
            <a:r>
              <a:rPr lang="en-US" dirty="0"/>
              <a:t>2. </a:t>
            </a:r>
            <a:r>
              <a:rPr lang="zh-CN" dirty="0"/>
              <a:t>集成度很高，不符合我们</a:t>
            </a:r>
            <a:endParaRPr dirty="0"/>
          </a:p>
          <a:p>
            <a:pPr marL="0" lvl="0" indent="0">
              <a:buFont typeface="Arial" panose="020B0604020202020204" pitchFamily="34" charset="0"/>
              <a:buNone/>
            </a:pPr>
            <a:r>
              <a:rPr lang="zh-CN" dirty="0"/>
              <a:t>大作业的任务量，我们并没有</a:t>
            </a:r>
            <a:endParaRPr dirty="0"/>
          </a:p>
          <a:p>
            <a:pPr marL="0" lvl="0" indent="0">
              <a:buFont typeface="Arial" panose="020B0604020202020204" pitchFamily="34" charset="0"/>
              <a:buNone/>
            </a:pPr>
            <a:r>
              <a:rPr lang="zh-CN" dirty="0"/>
              <a:t>采用</a:t>
            </a:r>
            <a:endParaRPr dirty="0"/>
          </a:p>
        </p:txBody>
      </p:sp>
      <p:pic>
        <p:nvPicPr>
          <p:cNvPr id="71" name="图片 70"/>
          <p:cNvPicPr>
            <a:picLocks noChangeAspect="1"/>
          </p:cNvPicPr>
          <p:nvPr/>
        </p:nvPicPr>
        <p:blipFill>
          <a:blip r:embed="rId2"/>
          <a:stretch>
            <a:fillRect/>
          </a:stretch>
        </p:blipFill>
        <p:spPr>
          <a:xfrm>
            <a:off x="5726015" y="1905746"/>
            <a:ext cx="5627785" cy="3804025"/>
          </a:xfrm>
          <a:prstGeom prst="rect">
            <a:avLst/>
          </a:prstGeom>
        </p:spPr>
      </p:pic>
    </p:spTree>
    <p:extLst>
      <p:ext uri="{BB962C8B-B14F-4D97-AF65-F5344CB8AC3E}">
        <p14:creationId xmlns:p14="http://schemas.microsoft.com/office/powerpoint/2010/main" val="2801322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灯片编号占位符 3"/>
          <p:cNvSpPr>
            <a:spLocks noGrp="1"/>
          </p:cNvSpPr>
          <p:nvPr>
            <p:ph type="sldNum" sz="quarter" idx="12"/>
          </p:nvPr>
        </p:nvSpPr>
        <p:spPr/>
        <p:txBody>
          <a:bodyPr/>
          <a:lstStyle/>
          <a:p>
            <a:fld id="{5B74D221-F78E-4CE2-B90E-39C483F4591B}" type="slidenum">
              <a:rPr lang="zh-CN" altLang="en-US" smtClean="0"/>
              <a:t>37</a:t>
            </a:fld>
            <a:endParaRPr lang="zh-CN" altLang="en-US" dirty="0"/>
          </a:p>
        </p:txBody>
      </p:sp>
      <p:sp>
        <p:nvSpPr>
          <p:cNvPr id="74" name="标题 5"/>
          <p:cNvSpPr>
            <a:spLocks noGrp="1"/>
          </p:cNvSpPr>
          <p:nvPr>
            <p:ph type="title"/>
          </p:nvPr>
        </p:nvSpPr>
        <p:spPr>
          <a:xfrm>
            <a:off x="961034" y="512320"/>
            <a:ext cx="10555326" cy="656061"/>
          </a:xfrm>
        </p:spPr>
        <p:txBody>
          <a:bodyPr/>
          <a:lstStyle/>
          <a:p>
            <a:pPr>
              <a:buNone/>
            </a:pPr>
            <a:r>
              <a:rPr lang="zh-CN"/>
              <a:t>关于远程</a:t>
            </a:r>
            <a:r>
              <a:rPr lang="en-US"/>
              <a:t>api</a:t>
            </a:r>
            <a:r>
              <a:rPr lang="zh-CN"/>
              <a:t>使用处理用户命令问题的优化处理</a:t>
            </a:r>
          </a:p>
        </p:txBody>
      </p:sp>
      <p:sp>
        <p:nvSpPr>
          <p:cNvPr id="75" name="内容占位符 6"/>
          <p:cNvSpPr>
            <a:spLocks noGrp="1"/>
          </p:cNvSpPr>
          <p:nvPr>
            <p:ph idx="1"/>
          </p:nvPr>
        </p:nvSpPr>
        <p:spPr/>
        <p:txBody>
          <a:bodyPr>
            <a:normAutofit/>
          </a:bodyPr>
          <a:lstStyle/>
          <a:p>
            <a:pPr marL="0" lvl="0" indent="0">
              <a:buFont typeface="Arial" panose="020B0604020202020204" pitchFamily="34" charset="0"/>
              <a:buNone/>
            </a:pPr>
            <a:endParaRPr lang="zh-CN" dirty="0"/>
          </a:p>
          <a:p>
            <a:pPr lvl="0">
              <a:buFont typeface="Arial" panose="020B0604020202020204" pitchFamily="34" charset="0"/>
              <a:buChar char="•"/>
            </a:pPr>
            <a:r>
              <a:rPr lang="zh-CN" dirty="0"/>
              <a:t>我们不再采取用户命令的解析，而是直接采用按钮的方式进入不同界面，再由用户输入相应的信息，依据信息进行文件处理，这样用户不会再因为用户命令传输而延迟等待，实测大约需要</a:t>
            </a:r>
            <a:r>
              <a:rPr lang="en-US" dirty="0"/>
              <a:t>4-8s</a:t>
            </a:r>
            <a:r>
              <a:rPr lang="zh-CN" dirty="0"/>
              <a:t>等待时间</a:t>
            </a:r>
            <a:endParaRPr dirty="0"/>
          </a:p>
          <a:p>
            <a:pPr lvl="0">
              <a:buFont typeface="Arial" panose="020B0604020202020204" pitchFamily="34" charset="0"/>
              <a:buChar char="•"/>
            </a:pPr>
            <a:r>
              <a:rPr lang="zh-CN" dirty="0"/>
              <a:t>这一方面来说，我们相对</a:t>
            </a:r>
            <a:r>
              <a:rPr lang="en-US" dirty="0" err="1"/>
              <a:t>ArkFS</a:t>
            </a:r>
            <a:r>
              <a:rPr lang="zh-CN" dirty="0"/>
              <a:t>组实现了速度的提升，我们的不同的文件的处理路径更加直接，不必要所有的用户命令都需要进行</a:t>
            </a:r>
            <a:r>
              <a:rPr lang="en-US" dirty="0" err="1"/>
              <a:t>api</a:t>
            </a:r>
            <a:r>
              <a:rPr lang="zh-CN" dirty="0"/>
              <a:t>的时间传输延迟</a:t>
            </a:r>
            <a:endParaRPr dirty="0"/>
          </a:p>
          <a:p>
            <a:pPr lvl="0">
              <a:buFont typeface="Arial" panose="020B0604020202020204" pitchFamily="34" charset="0"/>
              <a:buChar char="•"/>
            </a:pPr>
            <a:endParaRPr lang="en-US" dirty="0"/>
          </a:p>
        </p:txBody>
      </p:sp>
    </p:spTree>
    <p:extLst>
      <p:ext uri="{BB962C8B-B14F-4D97-AF65-F5344CB8AC3E}">
        <p14:creationId xmlns:p14="http://schemas.microsoft.com/office/powerpoint/2010/main" val="1469265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灯片编号占位符 3"/>
          <p:cNvSpPr>
            <a:spLocks noGrp="1"/>
          </p:cNvSpPr>
          <p:nvPr>
            <p:ph type="sldNum" sz="quarter" idx="12"/>
          </p:nvPr>
        </p:nvSpPr>
        <p:spPr/>
        <p:txBody>
          <a:bodyPr/>
          <a:lstStyle/>
          <a:p>
            <a:fld id="{5B74D221-F78E-4CE2-B90E-39C483F4591B}" type="slidenum">
              <a:rPr lang="zh-CN" altLang="en-US" smtClean="0"/>
              <a:t>38</a:t>
            </a:fld>
            <a:endParaRPr lang="zh-CN" altLang="en-US" dirty="0"/>
          </a:p>
        </p:txBody>
      </p:sp>
      <p:sp>
        <p:nvSpPr>
          <p:cNvPr id="78" name="标题 5"/>
          <p:cNvSpPr>
            <a:spLocks noGrp="1"/>
          </p:cNvSpPr>
          <p:nvPr>
            <p:ph type="title"/>
          </p:nvPr>
        </p:nvSpPr>
        <p:spPr>
          <a:xfrm>
            <a:off x="961034" y="512320"/>
            <a:ext cx="10555326" cy="656061"/>
          </a:xfrm>
        </p:spPr>
        <p:txBody>
          <a:bodyPr/>
          <a:lstStyle/>
          <a:p>
            <a:pPr>
              <a:buNone/>
            </a:pPr>
            <a:r>
              <a:rPr lang="en-US" altLang="zh-CN" dirty="0"/>
              <a:t>AI</a:t>
            </a:r>
            <a:r>
              <a:rPr lang="zh-CN" dirty="0"/>
              <a:t>扩展工作</a:t>
            </a:r>
          </a:p>
        </p:txBody>
      </p:sp>
      <p:sp>
        <p:nvSpPr>
          <p:cNvPr id="79" name="内容占位符 6"/>
          <p:cNvSpPr>
            <a:spLocks noGrp="1"/>
          </p:cNvSpPr>
          <p:nvPr>
            <p:ph idx="1"/>
          </p:nvPr>
        </p:nvSpPr>
        <p:spPr/>
        <p:txBody>
          <a:bodyPr>
            <a:normAutofit/>
          </a:bodyPr>
          <a:lstStyle/>
          <a:p>
            <a:pPr marL="0" lvl="0" indent="0">
              <a:buNone/>
            </a:pPr>
            <a:r>
              <a:rPr lang="en-US" dirty="0"/>
              <a:t>1. </a:t>
            </a:r>
            <a:r>
              <a:rPr lang="zh-CN" dirty="0"/>
              <a:t>我们的</a:t>
            </a:r>
            <a:r>
              <a:rPr lang="en-US" dirty="0"/>
              <a:t>tag</a:t>
            </a:r>
            <a:r>
              <a:rPr lang="zh-CN" dirty="0"/>
              <a:t>由</a:t>
            </a:r>
            <a:r>
              <a:rPr lang="en-US" dirty="0"/>
              <a:t>AI</a:t>
            </a:r>
            <a:r>
              <a:rPr lang="zh-CN" dirty="0"/>
              <a:t>自动生成，并没有实现我们最初预想的依据文本长度</a:t>
            </a:r>
            <a:r>
              <a:rPr lang="en-US" dirty="0"/>
              <a:t>tag</a:t>
            </a:r>
            <a:r>
              <a:rPr lang="zh-CN" dirty="0"/>
              <a:t>数量进行产出，这也是可以努力的方向</a:t>
            </a:r>
            <a:endParaRPr lang="en-US" altLang="zh-CN" dirty="0"/>
          </a:p>
          <a:p>
            <a:pPr marL="0" lvl="0" indent="0">
              <a:buNone/>
            </a:pPr>
            <a:endParaRPr lang="en-US" dirty="0"/>
          </a:p>
          <a:p>
            <a:pPr marL="0" lvl="0" indent="0">
              <a:buNone/>
            </a:pPr>
            <a:endParaRPr lang="en-US" dirty="0"/>
          </a:p>
          <a:p>
            <a:pPr marL="0" lvl="0" indent="0">
              <a:buNone/>
            </a:pPr>
            <a:endParaRPr dirty="0"/>
          </a:p>
          <a:p>
            <a:pPr marL="0" lvl="0" indent="0">
              <a:buFont typeface="Arial" panose="020B0604020202020204" pitchFamily="34" charset="0"/>
              <a:buNone/>
            </a:pPr>
            <a:r>
              <a:rPr lang="en-US" dirty="0"/>
              <a:t>2. </a:t>
            </a:r>
            <a:r>
              <a:rPr lang="zh-CN" dirty="0"/>
              <a:t>我们的</a:t>
            </a:r>
            <a:r>
              <a:rPr lang="en-US" dirty="0"/>
              <a:t>AI</a:t>
            </a:r>
            <a:r>
              <a:rPr lang="zh-CN" dirty="0"/>
              <a:t>只能处理纯文本或是纯图片，虽然是多模态，但是像</a:t>
            </a:r>
            <a:r>
              <a:rPr lang="en-US" dirty="0"/>
              <a:t>pdf</a:t>
            </a:r>
            <a:r>
              <a:rPr lang="zh-CN" dirty="0"/>
              <a:t>中一样图文并茂的多模态并没有完全实现</a:t>
            </a:r>
            <a:endParaRPr lang="zh-CN" altLang="en-US" dirty="0"/>
          </a:p>
        </p:txBody>
      </p:sp>
    </p:spTree>
    <p:extLst>
      <p:ext uri="{BB962C8B-B14F-4D97-AF65-F5344CB8AC3E}">
        <p14:creationId xmlns:p14="http://schemas.microsoft.com/office/powerpoint/2010/main" val="517942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ph type="subTitle" idx="1"/>
          </p:nvPr>
        </p:nvSpPr>
        <p:spPr/>
        <p:txBody>
          <a:bodyPr>
            <a:normAutofit/>
          </a:bodyPr>
          <a:lstStyle/>
          <a:p>
            <a:pPr>
              <a:buFont typeface="Arial" panose="020B0604020202020204" pitchFamily="34" charset="0"/>
              <a:buNone/>
            </a:pPr>
            <a:r>
              <a:rPr lang="zh-CN" dirty="0"/>
              <a:t>从简单的</a:t>
            </a:r>
            <a:r>
              <a:rPr lang="en-US" dirty="0" err="1"/>
              <a:t>gradioUI</a:t>
            </a:r>
            <a:r>
              <a:rPr lang="zh-CN" dirty="0"/>
              <a:t>到完整的</a:t>
            </a:r>
            <a:r>
              <a:rPr lang="en-US" altLang="zh-CN" dirty="0"/>
              <a:t>H</a:t>
            </a:r>
            <a:r>
              <a:rPr lang="en-US" dirty="0"/>
              <a:t>tml</a:t>
            </a:r>
            <a:r>
              <a:rPr lang="zh-CN" dirty="0"/>
              <a:t>前端深度嵌入</a:t>
            </a:r>
          </a:p>
        </p:txBody>
      </p:sp>
      <p:sp>
        <p:nvSpPr>
          <p:cNvPr id="7" name="文本占位符 3"/>
          <p:cNvSpPr>
            <a:spLocks noGrp="1"/>
          </p:cNvSpPr>
          <p:nvPr>
            <p:ph type="body" sz="quarter" idx="10"/>
          </p:nvPr>
        </p:nvSpPr>
        <p:spPr/>
        <p:txBody>
          <a:bodyPr/>
          <a:lstStyle/>
          <a:p>
            <a:r>
              <a:rPr lang="en-US" altLang="zh-CN" dirty="0"/>
              <a:t>05</a:t>
            </a:r>
            <a:endParaRPr lang="zh-CN" altLang="en-US" dirty="0"/>
          </a:p>
        </p:txBody>
      </p:sp>
      <p:sp>
        <p:nvSpPr>
          <p:cNvPr id="8" name="标题 7"/>
          <p:cNvSpPr>
            <a:spLocks noGrp="1"/>
          </p:cNvSpPr>
          <p:nvPr>
            <p:ph type="ctrTitle"/>
          </p:nvPr>
        </p:nvSpPr>
        <p:spPr>
          <a:xfrm>
            <a:off x="1625600" y="2784105"/>
            <a:ext cx="7726680" cy="833633"/>
          </a:xfrm>
          <a:prstGeom prst="rect">
            <a:avLst/>
          </a:prstGeom>
        </p:spPr>
        <p:txBody>
          <a:bodyPr>
            <a:normAutofit/>
          </a:bodyPr>
          <a:lstStyle/>
          <a:p>
            <a:pPr>
              <a:buNone/>
            </a:pPr>
            <a:r>
              <a:rPr lang="zh-CN" dirty="0"/>
              <a:t>前端的构建</a:t>
            </a:r>
            <a:endParaRPr dirty="0"/>
          </a:p>
        </p:txBody>
      </p:sp>
    </p:spTree>
    <p:extLst>
      <p:ext uri="{BB962C8B-B14F-4D97-AF65-F5344CB8AC3E}">
        <p14:creationId xmlns:p14="http://schemas.microsoft.com/office/powerpoint/2010/main" val="159709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2"/>
          </p:nvPr>
        </p:nvSpPr>
        <p:spPr/>
        <p:txBody>
          <a:bodyPr/>
          <a:lstStyle/>
          <a:p>
            <a:fld id="{5B74D221-F78E-4CE2-B90E-39C483F4591B}" type="slidenum">
              <a:rPr lang="zh-CN" altLang="en-US" smtClean="0"/>
              <a:t>4</a:t>
            </a:fld>
            <a:endParaRPr lang="zh-CN" altLang="en-US" dirty="0"/>
          </a:p>
        </p:txBody>
      </p:sp>
      <p:sp>
        <p:nvSpPr>
          <p:cNvPr id="24" name="内容占位符 6"/>
          <p:cNvSpPr>
            <a:spLocks noGrp="1"/>
          </p:cNvSpPr>
          <p:nvPr>
            <p:ph idx="1"/>
          </p:nvPr>
        </p:nvSpPr>
        <p:spPr/>
        <p:txBody>
          <a:bodyPr>
            <a:noAutofit/>
          </a:bodyPr>
          <a:lstStyle/>
          <a:p>
            <a:pPr marL="228600" lvl="0" indent="-228600" algn="l" defTabSz="914400">
              <a:lnSpc>
                <a:spcPct val="90000"/>
              </a:lnSpc>
              <a:spcBef>
                <a:spcPts val="1000"/>
              </a:spcBef>
              <a:buFont typeface="Arial" panose="020B0604020202020204" pitchFamily="34" charset="0"/>
              <a:buChar char="•"/>
              <a:defRPr sz="2800">
                <a:solidFill>
                  <a:schemeClr val="tx1">
                    <a:alpha val="100000"/>
                  </a:schemeClr>
                </a:solidFill>
                <a:latin typeface="Candara"/>
                <a:ea typeface="微软雅黑"/>
                <a:cs typeface="+mn-cs"/>
              </a:defRPr>
            </a:pPr>
            <a:r>
              <a:rPr lang="en-US" sz="2400" b="1" dirty="0">
                <a:solidFill>
                  <a:schemeClr val="accent5">
                    <a:lumMod val="75000"/>
                    <a:alpha val="100000"/>
                  </a:schemeClr>
                </a:solidFill>
                <a:latin typeface="Candara"/>
                <a:ea typeface="微软雅黑"/>
                <a:cs typeface="+mn-cs"/>
              </a:rPr>
              <a:t>2023 </a:t>
            </a:r>
            <a:r>
              <a:rPr lang="en-US" sz="2400" b="1" dirty="0" err="1">
                <a:solidFill>
                  <a:schemeClr val="accent5">
                    <a:lumMod val="75000"/>
                    <a:alpha val="100000"/>
                  </a:schemeClr>
                </a:solidFill>
                <a:latin typeface="Candara"/>
                <a:ea typeface="微软雅黑"/>
              </a:rPr>
              <a:t>GlowFS</a:t>
            </a:r>
            <a:endParaRPr lang="zh-CN" sz="2800" dirty="0">
              <a:solidFill>
                <a:schemeClr val="tx1">
                  <a:alpha val="100000"/>
                </a:schemeClr>
              </a:solidFill>
              <a:latin typeface="Candara"/>
              <a:ea typeface="微软雅黑"/>
              <a:cs typeface="+mn-cs"/>
            </a:endParaRPr>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sz="2000" dirty="0" err="1">
                <a:solidFill>
                  <a:srgbClr val="000000">
                    <a:alpha val="100000"/>
                  </a:srgbClr>
                </a:solidFill>
                <a:latin typeface="华光楷体一_CNKI"/>
                <a:ea typeface="华光楷体一_CNKI"/>
                <a:cs typeface="+mn-cs"/>
              </a:rPr>
              <a:t>代码、一致性</a:t>
            </a:r>
            <a:r>
              <a:rPr lang="en-US" sz="2000" dirty="0">
                <a:solidFill>
                  <a:srgbClr val="000000">
                    <a:alpha val="100000"/>
                  </a:srgbClr>
                </a:solidFill>
                <a:latin typeface="华光楷体一_CNKI"/>
                <a:ea typeface="华光楷体一_CNKI"/>
                <a:cs typeface="+mn-cs"/>
              </a:rPr>
              <a:t> + </a:t>
            </a:r>
            <a:r>
              <a:rPr sz="2000" dirty="0" err="1">
                <a:solidFill>
                  <a:srgbClr val="000000">
                    <a:alpha val="100000"/>
                  </a:srgbClr>
                </a:solidFill>
                <a:latin typeface="华光楷体一_CNKI"/>
                <a:ea typeface="华光楷体一_CNKI"/>
                <a:cs typeface="+mn-cs"/>
              </a:rPr>
              <a:t>前端、可视化的优化</a:t>
            </a:r>
            <a:r>
              <a:rPr lang="en-US" sz="2000" dirty="0">
                <a:solidFill>
                  <a:srgbClr val="000000">
                    <a:alpha val="100000"/>
                  </a:srgbClr>
                </a:solidFill>
                <a:latin typeface="华光楷体一_CNKI"/>
                <a:ea typeface="华光楷体一_CNKI"/>
                <a:cs typeface="+mn-cs"/>
              </a:rPr>
              <a:t> + </a:t>
            </a:r>
            <a:r>
              <a:rPr sz="2000" dirty="0" err="1">
                <a:solidFill>
                  <a:srgbClr val="000000">
                    <a:alpha val="100000"/>
                  </a:srgbClr>
                </a:solidFill>
                <a:latin typeface="华光楷体一_CNKI"/>
                <a:ea typeface="华光楷体一_CNKI"/>
                <a:cs typeface="+mn-cs"/>
              </a:rPr>
              <a:t>Ray打标算法更新</a:t>
            </a:r>
            <a:endParaRPr dirty="0"/>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endParaRPr lang="en-US" sz="2000" dirty="0">
              <a:solidFill>
                <a:srgbClr val="000000">
                  <a:alpha val="100000"/>
                </a:srgbClr>
              </a:solidFill>
              <a:latin typeface="华光楷体一_CNKI"/>
              <a:ea typeface="华光楷体一_CNKI"/>
              <a:cs typeface="+mn-cs"/>
            </a:endParaRPr>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en-US" sz="2400" b="1" dirty="0">
                <a:solidFill>
                  <a:schemeClr val="accent5">
                    <a:lumMod val="75000"/>
                    <a:alpha val="100000"/>
                  </a:schemeClr>
                </a:solidFill>
                <a:latin typeface="Candara"/>
                <a:ea typeface="微软雅黑"/>
                <a:cs typeface="+mn-cs"/>
              </a:rPr>
              <a:t>2024 ARKFS</a:t>
            </a:r>
            <a:endParaRPr sz="2800" dirty="0">
              <a:solidFill>
                <a:schemeClr val="tx1">
                  <a:alpha val="100000"/>
                </a:schemeClr>
              </a:solidFill>
              <a:latin typeface="Candara"/>
              <a:ea typeface="微软雅黑"/>
              <a:cs typeface="+mn-cs"/>
            </a:endParaRPr>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sz="2000" dirty="0">
                <a:solidFill>
                  <a:srgbClr val="000000">
                    <a:alpha val="100000"/>
                  </a:srgbClr>
                </a:solidFill>
                <a:latin typeface="Arial"/>
                <a:ea typeface="Arial"/>
                <a:cs typeface="+mn-cs"/>
              </a:rPr>
              <a:t>UI + </a:t>
            </a:r>
            <a:r>
              <a:rPr sz="2000" dirty="0" err="1">
                <a:solidFill>
                  <a:srgbClr val="000000">
                    <a:alpha val="100000"/>
                  </a:srgbClr>
                </a:solidFill>
                <a:latin typeface="Arial"/>
                <a:ea typeface="Arial"/>
                <a:cs typeface="+mn-cs"/>
              </a:rPr>
              <a:t>语音识别</a:t>
            </a:r>
            <a:r>
              <a:rPr sz="2000" dirty="0">
                <a:solidFill>
                  <a:srgbClr val="000000">
                    <a:alpha val="100000"/>
                  </a:srgbClr>
                </a:solidFill>
                <a:latin typeface="Arial"/>
                <a:ea typeface="Arial"/>
                <a:cs typeface="+mn-cs"/>
              </a:rPr>
              <a:t> + </a:t>
            </a:r>
            <a:r>
              <a:rPr sz="2000" dirty="0" err="1">
                <a:solidFill>
                  <a:srgbClr val="000000">
                    <a:alpha val="100000"/>
                  </a:srgbClr>
                </a:solidFill>
                <a:latin typeface="Arial"/>
                <a:ea typeface="Arial"/>
                <a:cs typeface="+mn-cs"/>
              </a:rPr>
              <a:t>大模型文本理解</a:t>
            </a:r>
            <a:r>
              <a:rPr sz="2000" dirty="0">
                <a:solidFill>
                  <a:srgbClr val="000000">
                    <a:alpha val="100000"/>
                  </a:srgbClr>
                </a:solidFill>
                <a:latin typeface="Arial"/>
                <a:ea typeface="Arial"/>
                <a:cs typeface="+mn-cs"/>
              </a:rPr>
              <a:t> + </a:t>
            </a:r>
            <a:r>
              <a:rPr sz="2000" dirty="0" err="1">
                <a:solidFill>
                  <a:srgbClr val="000000">
                    <a:alpha val="100000"/>
                  </a:srgbClr>
                </a:solidFill>
                <a:latin typeface="Arial"/>
                <a:ea typeface="Arial"/>
                <a:cs typeface="+mn-cs"/>
              </a:rPr>
              <a:t>任务队列管理</a:t>
            </a:r>
            <a:endParaRPr dirty="0"/>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endParaRPr lang="en-US" sz="2000" dirty="0">
              <a:solidFill>
                <a:srgbClr val="000000">
                  <a:alpha val="100000"/>
                </a:srgbClr>
              </a:solidFill>
              <a:latin typeface="Arial"/>
              <a:ea typeface="Arial"/>
              <a:cs typeface="+mn-cs"/>
            </a:endParaRPr>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en-US" sz="2400" b="1" dirty="0">
                <a:solidFill>
                  <a:schemeClr val="accent5">
                    <a:lumMod val="75000"/>
                    <a:alpha val="100000"/>
                  </a:schemeClr>
                </a:solidFill>
                <a:latin typeface="Candara"/>
                <a:ea typeface="微软雅黑"/>
                <a:cs typeface="+mn-cs"/>
              </a:rPr>
              <a:t>2024 VIVO50FS</a:t>
            </a:r>
            <a:endParaRPr dirty="0"/>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en-US" sz="2000" b="0" i="0" u="none" strike="noStrike" dirty="0">
                <a:solidFill>
                  <a:srgbClr val="000000">
                    <a:alpha val="100000"/>
                  </a:srgbClr>
                </a:solidFill>
                <a:latin typeface="华光楷体一_CNKI"/>
                <a:ea typeface="华光楷体一_CNKI"/>
                <a:cs typeface="+mn-cs"/>
              </a:rPr>
              <a:t>  </a:t>
            </a:r>
            <a:r>
              <a:rPr lang="zh-CN" sz="2000" b="0" i="0" u="none" strike="noStrike" dirty="0">
                <a:solidFill>
                  <a:srgbClr val="000000">
                    <a:alpha val="100000"/>
                  </a:srgbClr>
                </a:solidFill>
                <a:latin typeface="华光楷体一_CNKI"/>
                <a:ea typeface="华光楷体一_CNKI"/>
                <a:cs typeface="+mn-cs"/>
              </a:rPr>
              <a:t>多模态大模型</a:t>
            </a:r>
            <a:r>
              <a:rPr lang="en-US" sz="2000" b="0" i="0" u="none" strike="noStrike" dirty="0">
                <a:solidFill>
                  <a:srgbClr val="000000">
                    <a:alpha val="100000"/>
                  </a:srgbClr>
                </a:solidFill>
                <a:latin typeface="华光楷体一_CNKI"/>
                <a:ea typeface="华光楷体一_CNKI"/>
                <a:cs typeface="+mn-cs"/>
              </a:rPr>
              <a:t> + </a:t>
            </a:r>
            <a:r>
              <a:rPr lang="zh-CN" sz="2000" b="0" i="0" u="none" strike="noStrike" dirty="0">
                <a:solidFill>
                  <a:srgbClr val="000000">
                    <a:alpha val="100000"/>
                  </a:srgbClr>
                </a:solidFill>
                <a:latin typeface="华光楷体一_CNKI"/>
                <a:ea typeface="华光楷体一_CNKI"/>
                <a:cs typeface="+mn-cs"/>
              </a:rPr>
              <a:t>nginx配置反向代理</a:t>
            </a:r>
            <a:r>
              <a:rPr lang="en-US" sz="2000" b="0" i="0" u="none" strike="noStrike" dirty="0">
                <a:solidFill>
                  <a:srgbClr val="000000">
                    <a:alpha val="100000"/>
                  </a:srgbClr>
                </a:solidFill>
                <a:latin typeface="华光楷体一_CNKI"/>
                <a:ea typeface="华光楷体一_CNKI"/>
                <a:cs typeface="+mn-cs"/>
              </a:rPr>
              <a:t> + </a:t>
            </a:r>
            <a:r>
              <a:rPr lang="zh-CN" sz="2000" b="0" i="0" u="none" strike="noStrike" dirty="0">
                <a:solidFill>
                  <a:srgbClr val="000000">
                    <a:alpha val="100000"/>
                  </a:srgbClr>
                </a:solidFill>
                <a:latin typeface="华光楷体一_CNKI"/>
                <a:ea typeface="华光楷体一_CNKI"/>
                <a:cs typeface="+mn-cs"/>
              </a:rPr>
              <a:t>挂载juiceFS + 向量化存储和检索</a:t>
            </a:r>
            <a:endParaRPr dirty="0"/>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endParaRPr lang="en-US" sz="2000" b="0" i="0" u="none" strike="noStrike" dirty="0">
              <a:solidFill>
                <a:srgbClr val="000000">
                  <a:alpha val="100000"/>
                </a:srgbClr>
              </a:solidFill>
              <a:latin typeface="华光楷体一_CNKI"/>
              <a:ea typeface="华光楷体一_CNKI"/>
              <a:cs typeface="+mn-cs"/>
            </a:endParaRPr>
          </a:p>
          <a:p>
            <a:pPr marL="349758" lvl="0" indent="-349758"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en-US" sz="2400" b="1" dirty="0">
                <a:solidFill>
                  <a:schemeClr val="accent5">
                    <a:lumMod val="75000"/>
                    <a:alpha val="100000"/>
                  </a:schemeClr>
                </a:solidFill>
                <a:latin typeface="Candara"/>
                <a:ea typeface="微软雅黑"/>
                <a:cs typeface="+mn-cs"/>
              </a:rPr>
              <a:t>2025 </a:t>
            </a:r>
            <a:r>
              <a:rPr lang="en-US" sz="2400" b="1" dirty="0" err="1">
                <a:solidFill>
                  <a:schemeClr val="accent5">
                    <a:lumMod val="75000"/>
                    <a:alpha val="100000"/>
                  </a:schemeClr>
                </a:solidFill>
                <a:latin typeface="Candara"/>
                <a:ea typeface="微软雅黑"/>
                <a:cs typeface="+mn-cs"/>
              </a:rPr>
              <a:t>MicroRust</a:t>
            </a:r>
            <a:endParaRPr dirty="0"/>
          </a:p>
          <a:p>
            <a:pPr marL="349758" indent="-349758">
              <a:buFont typeface="Arial" charset="0"/>
              <a:buChar char="•"/>
              <a:defRPr sz="2800">
                <a:solidFill>
                  <a:schemeClr val="tx1">
                    <a:alpha val="100000"/>
                  </a:schemeClr>
                </a:solidFill>
                <a:latin typeface="Candara"/>
                <a:ea typeface="微软雅黑"/>
                <a:cs typeface="+mn-cs"/>
              </a:defRPr>
            </a:pPr>
            <a:r>
              <a:rPr lang="en-US" sz="2000" dirty="0">
                <a:solidFill>
                  <a:srgbClr val="000000">
                    <a:alpha val="100000"/>
                  </a:srgbClr>
                </a:solidFill>
                <a:latin typeface="华光楷体一_CNKI"/>
                <a:ea typeface="华光楷体一_CNKI"/>
              </a:rPr>
              <a:t>IPFS</a:t>
            </a:r>
            <a:r>
              <a:rPr lang="zh-CN" altLang="en-US" sz="2000" dirty="0">
                <a:solidFill>
                  <a:srgbClr val="000000">
                    <a:alpha val="100000"/>
                  </a:srgbClr>
                </a:solidFill>
                <a:latin typeface="华光楷体一_CNKI"/>
                <a:ea typeface="华光楷体一_CNKI"/>
              </a:rPr>
              <a:t>储存系统</a:t>
            </a:r>
            <a:r>
              <a:rPr lang="en-US" sz="2000" b="0" i="0" u="none" strike="noStrike" dirty="0">
                <a:solidFill>
                  <a:srgbClr val="000000">
                    <a:alpha val="100000"/>
                  </a:srgbClr>
                </a:solidFill>
                <a:latin typeface="华光楷体一_CNKI"/>
                <a:ea typeface="华光楷体一_CNKI"/>
                <a:cs typeface="+mn-cs"/>
              </a:rPr>
              <a:t>+ neo4j</a:t>
            </a:r>
            <a:r>
              <a:rPr lang="zh-CN" sz="2000" b="0" i="0" u="none" strike="noStrike" dirty="0">
                <a:solidFill>
                  <a:srgbClr val="000000">
                    <a:alpha val="100000"/>
                  </a:srgbClr>
                </a:solidFill>
                <a:latin typeface="华光楷体一_CNKI"/>
                <a:ea typeface="华光楷体一_CNKI"/>
                <a:cs typeface="+mn-cs"/>
              </a:rPr>
              <a:t>图数据库</a:t>
            </a:r>
            <a:r>
              <a:rPr lang="en-US" sz="2000" b="0" i="0" u="none" strike="noStrike" dirty="0">
                <a:solidFill>
                  <a:srgbClr val="000000">
                    <a:alpha val="100000"/>
                  </a:srgbClr>
                </a:solidFill>
                <a:latin typeface="华光楷体一_CNKI"/>
                <a:ea typeface="华光楷体一_CNKI"/>
                <a:cs typeface="+mn-cs"/>
              </a:rPr>
              <a:t> +</a:t>
            </a:r>
            <a:r>
              <a:rPr lang="zh-CN" altLang="en-US" sz="2000" dirty="0"/>
              <a:t>大语言模型打标 </a:t>
            </a:r>
            <a:r>
              <a:rPr lang="en-US" altLang="zh-CN" sz="2000" dirty="0"/>
              <a:t>+ </a:t>
            </a:r>
            <a:r>
              <a:rPr lang="en-US" sz="2000" dirty="0">
                <a:solidFill>
                  <a:schemeClr val="tx1">
                    <a:alpha val="100000"/>
                  </a:schemeClr>
                </a:solidFill>
                <a:latin typeface="Candara"/>
                <a:ea typeface="微软雅黑"/>
              </a:rPr>
              <a:t>Html</a:t>
            </a:r>
            <a:r>
              <a:rPr lang="zh-CN" altLang="en-US" sz="2000" dirty="0">
                <a:solidFill>
                  <a:schemeClr val="tx1">
                    <a:alpha val="100000"/>
                  </a:schemeClr>
                </a:solidFill>
                <a:latin typeface="Candara"/>
                <a:ea typeface="微软雅黑"/>
              </a:rPr>
              <a:t>和</a:t>
            </a:r>
            <a:r>
              <a:rPr lang="en-US" altLang="zh-CN" sz="2000" dirty="0">
                <a:solidFill>
                  <a:schemeClr val="tx1">
                    <a:alpha val="100000"/>
                  </a:schemeClr>
                </a:solidFill>
                <a:latin typeface="Candara"/>
                <a:ea typeface="微软雅黑"/>
              </a:rPr>
              <a:t>flask</a:t>
            </a:r>
            <a:r>
              <a:rPr lang="zh-CN" altLang="en-US" sz="2000" dirty="0">
                <a:solidFill>
                  <a:schemeClr val="tx1">
                    <a:alpha val="100000"/>
                  </a:schemeClr>
                </a:solidFill>
                <a:latin typeface="Candara"/>
                <a:ea typeface="微软雅黑"/>
              </a:rPr>
              <a:t>库的前端构建</a:t>
            </a:r>
            <a:endParaRPr lang="en-US" altLang="zh-CN" sz="2000" dirty="0">
              <a:solidFill>
                <a:schemeClr val="tx1">
                  <a:alpha val="100000"/>
                </a:schemeClr>
              </a:solidFill>
              <a:latin typeface="Candara"/>
              <a:ea typeface="微软雅黑"/>
            </a:endParaRPr>
          </a:p>
          <a:p>
            <a:pPr marL="349758" indent="-349758">
              <a:buFont typeface="Arial" charset="0"/>
              <a:buChar char="•"/>
              <a:defRPr sz="2800">
                <a:solidFill>
                  <a:schemeClr val="tx1">
                    <a:alpha val="100000"/>
                  </a:schemeClr>
                </a:solidFill>
                <a:latin typeface="Candara"/>
                <a:ea typeface="微软雅黑"/>
                <a:cs typeface="+mn-cs"/>
              </a:defRPr>
            </a:pPr>
            <a:endParaRPr dirty="0"/>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r>
              <a:rPr lang="en-US" sz="2000" b="0" i="0" u="none" strike="noStrike" dirty="0">
                <a:solidFill>
                  <a:srgbClr val="000000">
                    <a:alpha val="100000"/>
                  </a:srgbClr>
                </a:solidFill>
                <a:latin typeface="华光楷体一_CNKI"/>
                <a:ea typeface="华光楷体一_CNKI"/>
                <a:cs typeface="+mn-cs"/>
              </a:rPr>
              <a:t>       </a:t>
            </a:r>
            <a:endParaRPr dirty="0"/>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endParaRPr lang="en-US" sz="1800" b="0" i="0" u="none" strike="noStrike" dirty="0">
              <a:solidFill>
                <a:srgbClr val="000000">
                  <a:alpha val="100000"/>
                </a:srgbClr>
              </a:solidFill>
              <a:latin typeface="华光楷体一_CNKI"/>
              <a:ea typeface="华光楷体一_CNKI"/>
              <a:cs typeface="+mn-cs"/>
            </a:endParaRPr>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endParaRPr lang="en-US" sz="1800" b="0" i="0" u="none" strike="noStrike" dirty="0">
              <a:solidFill>
                <a:srgbClr val="000000">
                  <a:alpha val="100000"/>
                </a:srgbClr>
              </a:solidFill>
              <a:latin typeface="华光楷体一_CNKI"/>
              <a:ea typeface="华光楷体一_CNKI"/>
              <a:cs typeface="+mn-cs"/>
            </a:endParaRPr>
          </a:p>
        </p:txBody>
      </p:sp>
      <p:sp>
        <p:nvSpPr>
          <p:cNvPr id="25" name="标题 24"/>
          <p:cNvSpPr>
            <a:spLocks noGrp="1"/>
          </p:cNvSpPr>
          <p:nvPr>
            <p:ph type="title"/>
          </p:nvPr>
        </p:nvSpPr>
        <p:spPr>
          <a:prstGeom prst="rect">
            <a:avLst/>
          </a:prstGeom>
        </p:spPr>
        <p:txBody>
          <a:bodyPr/>
          <a:lstStyle/>
          <a:p>
            <a:pPr>
              <a:buNone/>
            </a:pPr>
            <a:r>
              <a:rPr lang="zh-CN"/>
              <a:t>历年项目概述</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5B74D221-F78E-4CE2-B90E-39C483F4591B}" type="slidenum">
              <a:rPr lang="zh-CN" altLang="en-US" smtClean="0"/>
              <a:t>40</a:t>
            </a:fld>
            <a:endParaRPr lang="zh-CN" altLang="en-US" dirty="0"/>
          </a:p>
        </p:txBody>
      </p:sp>
      <p:sp>
        <p:nvSpPr>
          <p:cNvPr id="11" name="标题 5"/>
          <p:cNvSpPr>
            <a:spLocks noGrp="1"/>
          </p:cNvSpPr>
          <p:nvPr>
            <p:ph type="title"/>
          </p:nvPr>
        </p:nvSpPr>
        <p:spPr>
          <a:xfrm>
            <a:off x="961034" y="512320"/>
            <a:ext cx="10555326" cy="656061"/>
          </a:xfrm>
        </p:spPr>
        <p:txBody>
          <a:bodyPr/>
          <a:lstStyle/>
          <a:p>
            <a:pPr>
              <a:buNone/>
            </a:pPr>
            <a:r>
              <a:rPr lang="zh-CN"/>
              <a:t>前端的不同尝试</a:t>
            </a:r>
          </a:p>
        </p:txBody>
      </p:sp>
      <p:sp>
        <p:nvSpPr>
          <p:cNvPr id="12"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dirty="0"/>
              <a:t>1. </a:t>
            </a:r>
            <a:r>
              <a:rPr lang="en-US" dirty="0" err="1"/>
              <a:t>grdio</a:t>
            </a:r>
            <a:r>
              <a:rPr lang="zh-CN" dirty="0"/>
              <a:t>库：</a:t>
            </a:r>
            <a:r>
              <a:rPr sz="2800" dirty="0" err="1">
                <a:solidFill>
                  <a:srgbClr val="404040">
                    <a:alpha val="100000"/>
                  </a:srgbClr>
                </a:solidFill>
                <a:highlight>
                  <a:srgbClr val="FFFFFF">
                    <a:alpha val="100000"/>
                  </a:srgbClr>
                </a:highlight>
                <a:latin typeface="quote-cjk-patch"/>
                <a:ea typeface="quote-cjk-patch"/>
                <a:cs typeface="+mn-cs"/>
              </a:rPr>
              <a:t>依赖</a:t>
            </a:r>
            <a:r>
              <a:rPr sz="2800" dirty="0">
                <a:solidFill>
                  <a:srgbClr val="404040">
                    <a:alpha val="100000"/>
                  </a:srgbClr>
                </a:solidFill>
                <a:highlight>
                  <a:srgbClr val="FFFFFF">
                    <a:alpha val="100000"/>
                  </a:srgbClr>
                </a:highlight>
                <a:latin typeface="quote-cjk-patch"/>
                <a:ea typeface="quote-cjk-patch"/>
                <a:cs typeface="+mn-cs"/>
              </a:rPr>
              <a:t> Python </a:t>
            </a:r>
            <a:r>
              <a:rPr sz="2800" dirty="0" err="1">
                <a:solidFill>
                  <a:srgbClr val="404040">
                    <a:alpha val="100000"/>
                  </a:srgbClr>
                </a:solidFill>
                <a:highlight>
                  <a:srgbClr val="FFFFFF">
                    <a:alpha val="100000"/>
                  </a:srgbClr>
                </a:highlight>
                <a:latin typeface="quote-cjk-patch"/>
                <a:ea typeface="quote-cjk-patch"/>
                <a:cs typeface="+mn-cs"/>
              </a:rPr>
              <a:t>后端，初始加载较慢</a:t>
            </a:r>
            <a:r>
              <a:rPr lang="zh-CN" sz="2800" dirty="0">
                <a:solidFill>
                  <a:srgbClr val="404040">
                    <a:alpha val="100000"/>
                  </a:srgbClr>
                </a:solidFill>
                <a:highlight>
                  <a:srgbClr val="FFFFFF">
                    <a:alpha val="100000"/>
                  </a:srgbClr>
                </a:highlight>
                <a:latin typeface="quote-cjk-patch"/>
                <a:ea typeface="quote-cjk-patch"/>
                <a:cs typeface="+mn-cs"/>
              </a:rPr>
              <a:t>，</a:t>
            </a:r>
            <a:r>
              <a:rPr sz="1500" dirty="0">
                <a:solidFill>
                  <a:srgbClr val="404040">
                    <a:alpha val="100000"/>
                  </a:srgbClr>
                </a:solidFill>
                <a:highlight>
                  <a:srgbClr val="FFFFFF">
                    <a:alpha val="100000"/>
                  </a:srgbClr>
                </a:highlight>
                <a:latin typeface="quote-cjk-patch"/>
                <a:ea typeface="quote-cjk-patch"/>
                <a:cs typeface="+mn-cs"/>
              </a:rPr>
              <a:t> </a:t>
            </a:r>
            <a:r>
              <a:rPr sz="2800" dirty="0" err="1">
                <a:solidFill>
                  <a:srgbClr val="404040">
                    <a:alpha val="100000"/>
                  </a:srgbClr>
                </a:solidFill>
                <a:highlight>
                  <a:srgbClr val="FFFFFF">
                    <a:alpha val="100000"/>
                  </a:srgbClr>
                </a:highlight>
                <a:latin typeface="quote-cjk-patch"/>
                <a:ea typeface="quote-cjk-patch"/>
                <a:cs typeface="+mn-cs"/>
              </a:rPr>
              <a:t>受限于预制组件</a:t>
            </a:r>
            <a:r>
              <a:rPr lang="zh-CN" sz="2800" dirty="0">
                <a:solidFill>
                  <a:srgbClr val="404040">
                    <a:alpha val="100000"/>
                  </a:srgbClr>
                </a:solidFill>
                <a:highlight>
                  <a:srgbClr val="FFFFFF">
                    <a:alpha val="100000"/>
                  </a:srgbClr>
                </a:highlight>
                <a:latin typeface="quote-cjk-patch"/>
                <a:ea typeface="quote-cjk-patch"/>
                <a:cs typeface="+mn-cs"/>
              </a:rPr>
              <a:t>，同时后端代码暴露，但是轻量级，设计师能力不受限，少量代码即可实现</a:t>
            </a:r>
            <a:r>
              <a:rPr lang="zh-CN" altLang="en-US" sz="2800" dirty="0">
                <a:solidFill>
                  <a:srgbClr val="404040">
                    <a:alpha val="100000"/>
                  </a:srgbClr>
                </a:solidFill>
                <a:highlight>
                  <a:srgbClr val="FFFFFF">
                    <a:alpha val="100000"/>
                  </a:srgbClr>
                </a:highlight>
                <a:latin typeface="quote-cjk-patch"/>
                <a:ea typeface="quote-cjk-patch"/>
                <a:cs typeface="+mn-cs"/>
              </a:rPr>
              <a:t>，方便我们用于测试</a:t>
            </a:r>
            <a:endParaRPr lang="en-US" altLang="zh-CN" sz="2800" dirty="0">
              <a:solidFill>
                <a:srgbClr val="404040">
                  <a:alpha val="100000"/>
                </a:srgbClr>
              </a:solidFill>
              <a:highlight>
                <a:srgbClr val="FFFFFF">
                  <a:alpha val="100000"/>
                </a:srgbClr>
              </a:highlight>
              <a:latin typeface="quote-cjk-patch"/>
              <a:ea typeface="quote-cjk-patch"/>
              <a:cs typeface="+mn-cs"/>
            </a:endParaRPr>
          </a:p>
          <a:p>
            <a:pPr marL="0" lvl="0" indent="0">
              <a:buFont typeface="Arial" panose="020B0604020202020204" pitchFamily="34" charset="0"/>
              <a:buNone/>
            </a:pPr>
            <a:endParaRPr lang="zh-CN" dirty="0"/>
          </a:p>
          <a:p>
            <a:pPr marL="0" lvl="0" indent="0">
              <a:buFont typeface="Arial" panose="020B0604020202020204" pitchFamily="34" charset="0"/>
              <a:buNone/>
            </a:pPr>
            <a:r>
              <a:rPr lang="en-US" sz="2800" dirty="0">
                <a:solidFill>
                  <a:srgbClr val="404040">
                    <a:alpha val="100000"/>
                  </a:srgbClr>
                </a:solidFill>
                <a:highlight>
                  <a:srgbClr val="FFFFFF">
                    <a:alpha val="100000"/>
                  </a:srgbClr>
                </a:highlight>
                <a:latin typeface="quote-cjk-patch"/>
                <a:ea typeface="quote-cjk-patch"/>
                <a:cs typeface="+mn-cs"/>
              </a:rPr>
              <a:t>2. Html</a:t>
            </a:r>
            <a:r>
              <a:rPr lang="zh-CN" altLang="en-US" sz="2800" dirty="0">
                <a:solidFill>
                  <a:srgbClr val="404040">
                    <a:alpha val="100000"/>
                  </a:srgbClr>
                </a:solidFill>
                <a:highlight>
                  <a:srgbClr val="FFFFFF">
                    <a:alpha val="100000"/>
                  </a:srgbClr>
                </a:highlight>
                <a:latin typeface="quote-cjk-patch"/>
                <a:ea typeface="quote-cjk-patch"/>
                <a:cs typeface="+mn-cs"/>
              </a:rPr>
              <a:t>和</a:t>
            </a:r>
            <a:r>
              <a:rPr lang="en-US" altLang="zh-CN" sz="2800" dirty="0">
                <a:solidFill>
                  <a:srgbClr val="404040">
                    <a:alpha val="100000"/>
                  </a:srgbClr>
                </a:solidFill>
                <a:highlight>
                  <a:srgbClr val="FFFFFF">
                    <a:alpha val="100000"/>
                  </a:srgbClr>
                </a:highlight>
                <a:latin typeface="quote-cjk-patch"/>
                <a:ea typeface="quote-cjk-patch"/>
                <a:cs typeface="+mn-cs"/>
              </a:rPr>
              <a:t>flask</a:t>
            </a:r>
            <a:r>
              <a:rPr lang="zh-CN" altLang="en-US" sz="2800" dirty="0">
                <a:solidFill>
                  <a:srgbClr val="404040">
                    <a:alpha val="100000"/>
                  </a:srgbClr>
                </a:solidFill>
                <a:highlight>
                  <a:srgbClr val="FFFFFF">
                    <a:alpha val="100000"/>
                  </a:srgbClr>
                </a:highlight>
                <a:latin typeface="quote-cjk-patch"/>
                <a:ea typeface="quote-cjk-patch"/>
                <a:cs typeface="+mn-cs"/>
              </a:rPr>
              <a:t>库</a:t>
            </a:r>
            <a:r>
              <a:rPr lang="en-US" dirty="0">
                <a:solidFill>
                  <a:srgbClr val="404040">
                    <a:alpha val="100000"/>
                  </a:srgbClr>
                </a:solidFill>
                <a:highlight>
                  <a:srgbClr val="FFFFFF">
                    <a:alpha val="100000"/>
                  </a:srgbClr>
                </a:highlight>
                <a:latin typeface="quote-cjk-patch"/>
                <a:ea typeface="quote-cjk-patch"/>
              </a:rPr>
              <a:t>: </a:t>
            </a:r>
            <a:r>
              <a:rPr lang="zh-CN" sz="2800" dirty="0">
                <a:solidFill>
                  <a:srgbClr val="404040">
                    <a:alpha val="100000"/>
                  </a:srgbClr>
                </a:solidFill>
                <a:highlight>
                  <a:srgbClr val="FFFFFF">
                    <a:alpha val="100000"/>
                  </a:srgbClr>
                </a:highlight>
                <a:latin typeface="quote-cjk-patch"/>
                <a:ea typeface="quote-cjk-patch"/>
                <a:cs typeface="+mn-cs"/>
              </a:rPr>
              <a:t>安全性好，灵活性更强，可无缝集成，纯前端运行，不会透露敏感数据，但对开发者要求较高</a:t>
            </a:r>
            <a:endParaRPr dirty="0"/>
          </a:p>
          <a:p>
            <a:pPr lvl="0">
              <a:buFont typeface="Arial" panose="020B0604020202020204" pitchFamily="34" charset="0"/>
              <a:buChar char="•"/>
            </a:pPr>
            <a:endParaRPr lang="en-US" dirty="0"/>
          </a:p>
        </p:txBody>
      </p:sp>
    </p:spTree>
    <p:extLst>
      <p:ext uri="{BB962C8B-B14F-4D97-AF65-F5344CB8AC3E}">
        <p14:creationId xmlns:p14="http://schemas.microsoft.com/office/powerpoint/2010/main" val="3187635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CA63-20F5-F990-0F54-5AD74311D15C}"/>
            </a:ext>
          </a:extLst>
        </p:cNvPr>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AA99DDB0-30CF-BA23-DD46-A0802245B918}"/>
              </a:ext>
            </a:extLst>
          </p:cNvPr>
          <p:cNvSpPr>
            <a:spLocks noGrp="1"/>
          </p:cNvSpPr>
          <p:nvPr>
            <p:ph type="sldNum" sz="quarter" idx="12"/>
          </p:nvPr>
        </p:nvSpPr>
        <p:spPr/>
        <p:txBody>
          <a:bodyPr/>
          <a:lstStyle/>
          <a:p>
            <a:fld id="{5B74D221-F78E-4CE2-B90E-39C483F4591B}" type="slidenum">
              <a:rPr lang="zh-CN" altLang="en-US" smtClean="0"/>
              <a:t>41</a:t>
            </a:fld>
            <a:endParaRPr lang="zh-CN" altLang="en-US" dirty="0"/>
          </a:p>
        </p:txBody>
      </p:sp>
      <p:sp>
        <p:nvSpPr>
          <p:cNvPr id="11" name="标题 5">
            <a:extLst>
              <a:ext uri="{FF2B5EF4-FFF2-40B4-BE49-F238E27FC236}">
                <a16:creationId xmlns:a16="http://schemas.microsoft.com/office/drawing/2014/main" id="{1F2BC4FA-B08B-9537-5351-B6250D1F1123}"/>
              </a:ext>
            </a:extLst>
          </p:cNvPr>
          <p:cNvSpPr>
            <a:spLocks noGrp="1"/>
          </p:cNvSpPr>
          <p:nvPr>
            <p:ph type="title"/>
          </p:nvPr>
        </p:nvSpPr>
        <p:spPr>
          <a:xfrm>
            <a:off x="961034" y="512320"/>
            <a:ext cx="10555326" cy="656061"/>
          </a:xfrm>
        </p:spPr>
        <p:txBody>
          <a:bodyPr/>
          <a:lstStyle/>
          <a:p>
            <a:pPr>
              <a:buNone/>
            </a:pPr>
            <a:r>
              <a:rPr lang="zh-CN" altLang="en-US" dirty="0"/>
              <a:t>基于不同方式特点工作进程</a:t>
            </a:r>
            <a:endParaRPr lang="zh-CN" dirty="0"/>
          </a:p>
        </p:txBody>
      </p:sp>
      <p:sp>
        <p:nvSpPr>
          <p:cNvPr id="12" name="内容占位符 6">
            <a:extLst>
              <a:ext uri="{FF2B5EF4-FFF2-40B4-BE49-F238E27FC236}">
                <a16:creationId xmlns:a16="http://schemas.microsoft.com/office/drawing/2014/main" id="{20F09EB6-A83C-5812-33F8-45CEAE858855}"/>
              </a:ext>
            </a:extLst>
          </p:cNvPr>
          <p:cNvSpPr>
            <a:spLocks noGrp="1"/>
          </p:cNvSpPr>
          <p:nvPr>
            <p:ph idx="1"/>
          </p:nvPr>
        </p:nvSpPr>
        <p:spPr>
          <a:xfrm>
            <a:off x="970168" y="1283641"/>
            <a:ext cx="10546192" cy="4651081"/>
          </a:xfrm>
        </p:spPr>
        <p:txBody>
          <a:bodyPr>
            <a:normAutofit/>
          </a:bodyPr>
          <a:lstStyle/>
          <a:p>
            <a:pPr lvl="0">
              <a:buFont typeface="Arial" panose="020B0604020202020204" pitchFamily="34" charset="0"/>
              <a:buChar char="•"/>
            </a:pPr>
            <a:r>
              <a:rPr lang="zh-CN" altLang="en-US" dirty="0"/>
              <a:t>先运用</a:t>
            </a:r>
            <a:r>
              <a:rPr lang="en-US" altLang="zh-CN" dirty="0" err="1"/>
              <a:t>gradio</a:t>
            </a:r>
            <a:r>
              <a:rPr lang="zh-CN" altLang="en-US" dirty="0"/>
              <a:t>库搭建初步可以使用的前端，并完成基础的上传文件与用户命令解析，后端</a:t>
            </a:r>
            <a:r>
              <a:rPr lang="en-US" altLang="zh-CN" dirty="0"/>
              <a:t>IPFS</a:t>
            </a:r>
            <a:r>
              <a:rPr lang="zh-CN" altLang="en-US" dirty="0"/>
              <a:t>，</a:t>
            </a:r>
            <a:r>
              <a:rPr lang="en-US" altLang="zh-CN" dirty="0"/>
              <a:t>Neo4j</a:t>
            </a:r>
            <a:r>
              <a:rPr lang="zh-CN" altLang="en-US" dirty="0"/>
              <a:t>的使用测试</a:t>
            </a:r>
            <a:endParaRPr lang="en-US" altLang="zh-CN" dirty="0"/>
          </a:p>
          <a:p>
            <a:pPr lvl="0">
              <a:buFont typeface="Arial" panose="020B0604020202020204" pitchFamily="34" charset="0"/>
              <a:buChar char="•"/>
            </a:pPr>
            <a:r>
              <a:rPr lang="zh-CN" altLang="en-US" dirty="0"/>
              <a:t>随后使用</a:t>
            </a:r>
            <a:r>
              <a:rPr lang="en-US" altLang="zh-CN" dirty="0"/>
              <a:t>html</a:t>
            </a:r>
            <a:r>
              <a:rPr lang="zh-CN" altLang="en-US" dirty="0"/>
              <a:t>对于基础功能进行扩展</a:t>
            </a:r>
            <a:endParaRPr lang="en-US" altLang="zh-CN" dirty="0"/>
          </a:p>
          <a:p>
            <a:pPr lvl="0">
              <a:buFont typeface="Arial" panose="020B0604020202020204" pitchFamily="34" charset="0"/>
              <a:buChar char="•"/>
            </a:pPr>
            <a:r>
              <a:rPr lang="zh-CN" altLang="en-US" dirty="0"/>
              <a:t>在实际过程中，我们最终决定去掉前端用户命令解析，而是用户自己选择操作：鉴于删除等操作的敏感性</a:t>
            </a:r>
            <a:endParaRPr lang="en-US" dirty="0"/>
          </a:p>
        </p:txBody>
      </p:sp>
      <p:pic>
        <p:nvPicPr>
          <p:cNvPr id="2" name="图片 1">
            <a:extLst>
              <a:ext uri="{FF2B5EF4-FFF2-40B4-BE49-F238E27FC236}">
                <a16:creationId xmlns:a16="http://schemas.microsoft.com/office/drawing/2014/main" id="{91EDB1BD-90AE-8DFF-5CB2-0B4B1DBA0FDC}"/>
              </a:ext>
            </a:extLst>
          </p:cNvPr>
          <p:cNvPicPr>
            <a:picLocks noChangeAspect="1"/>
          </p:cNvPicPr>
          <p:nvPr/>
        </p:nvPicPr>
        <p:blipFill>
          <a:blip r:embed="rId2"/>
          <a:stretch>
            <a:fillRect/>
          </a:stretch>
        </p:blipFill>
        <p:spPr>
          <a:xfrm>
            <a:off x="1886308" y="3610581"/>
            <a:ext cx="8419383" cy="2380880"/>
          </a:xfrm>
          <a:prstGeom prst="rect">
            <a:avLst/>
          </a:prstGeom>
        </p:spPr>
      </p:pic>
    </p:spTree>
    <p:extLst>
      <p:ext uri="{BB962C8B-B14F-4D97-AF65-F5344CB8AC3E}">
        <p14:creationId xmlns:p14="http://schemas.microsoft.com/office/powerpoint/2010/main" val="73913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5B74D221-F78E-4CE2-B90E-39C483F4591B}" type="slidenum">
              <a:rPr lang="zh-CN" altLang="en-US" smtClean="0"/>
              <a:t>42</a:t>
            </a:fld>
            <a:endParaRPr lang="zh-CN" altLang="en-US" dirty="0"/>
          </a:p>
        </p:txBody>
      </p:sp>
      <p:sp>
        <p:nvSpPr>
          <p:cNvPr id="15" name="标题 5"/>
          <p:cNvSpPr>
            <a:spLocks noGrp="1"/>
          </p:cNvSpPr>
          <p:nvPr>
            <p:ph type="title"/>
          </p:nvPr>
        </p:nvSpPr>
        <p:spPr>
          <a:xfrm>
            <a:off x="961034" y="512320"/>
            <a:ext cx="10555326" cy="656061"/>
          </a:xfrm>
        </p:spPr>
        <p:txBody>
          <a:bodyPr/>
          <a:lstStyle/>
          <a:p>
            <a:pPr>
              <a:buNone/>
            </a:pPr>
            <a:r>
              <a:rPr lang="en-US" dirty="0" err="1"/>
              <a:t>Gradio</a:t>
            </a:r>
            <a:r>
              <a:rPr lang="zh-CN" dirty="0"/>
              <a:t>库</a:t>
            </a:r>
          </a:p>
        </p:txBody>
      </p:sp>
      <p:sp>
        <p:nvSpPr>
          <p:cNvPr id="16" name="内容占位符 6"/>
          <p:cNvSpPr>
            <a:spLocks noGrp="1"/>
          </p:cNvSpPr>
          <p:nvPr>
            <p:ph idx="1"/>
          </p:nvPr>
        </p:nvSpPr>
        <p:spPr>
          <a:xfrm>
            <a:off x="970169" y="1283641"/>
            <a:ext cx="4779578" cy="2871393"/>
          </a:xfrm>
        </p:spPr>
        <p:txBody>
          <a:bodyPr>
            <a:normAutofit fontScale="85000" lnSpcReduction="10000"/>
          </a:bodyPr>
          <a:lstStyle/>
          <a:p>
            <a:pPr marL="0" lvl="0" indent="0">
              <a:buFont typeface="Arial" panose="020B0604020202020204" pitchFamily="34" charset="0"/>
              <a:buNone/>
            </a:pPr>
            <a:endParaRPr lang="zh-CN" dirty="0"/>
          </a:p>
          <a:p>
            <a:pPr lvl="0">
              <a:buFont typeface="Arial" panose="020B0604020202020204" pitchFamily="34" charset="0"/>
              <a:buChar char="•"/>
            </a:pPr>
            <a:r>
              <a:rPr lang="zh-CN" dirty="0"/>
              <a:t>代码兼容性不好，要插入其他组</a:t>
            </a:r>
            <a:endParaRPr dirty="0"/>
          </a:p>
          <a:p>
            <a:pPr marL="0" lvl="0" indent="0">
              <a:buFont typeface="Arial" panose="020B0604020202020204" pitchFamily="34" charset="0"/>
              <a:buNone/>
            </a:pPr>
            <a:r>
              <a:rPr lang="zh-CN" dirty="0"/>
              <a:t>件如按钮，显示板困难，上传文件</a:t>
            </a:r>
            <a:endParaRPr dirty="0"/>
          </a:p>
          <a:p>
            <a:pPr marL="0" lvl="0" indent="0">
              <a:buFont typeface="Arial" panose="020B0604020202020204" pitchFamily="34" charset="0"/>
              <a:buNone/>
            </a:pPr>
            <a:r>
              <a:rPr lang="zh-CN" dirty="0"/>
              <a:t>无法拖拽，</a:t>
            </a:r>
            <a:r>
              <a:rPr lang="en-US" dirty="0"/>
              <a:t>UI</a:t>
            </a:r>
            <a:r>
              <a:rPr lang="zh-CN" dirty="0"/>
              <a:t>固定且较为简单，传</a:t>
            </a:r>
            <a:endParaRPr dirty="0"/>
          </a:p>
          <a:p>
            <a:pPr marL="0" lvl="0" indent="0">
              <a:buFont typeface="Arial" panose="020B0604020202020204" pitchFamily="34" charset="0"/>
              <a:buNone/>
            </a:pPr>
            <a:r>
              <a:rPr lang="zh-CN" dirty="0"/>
              <a:t>输信息，且无法轻易对于前端外观</a:t>
            </a:r>
            <a:endParaRPr dirty="0"/>
          </a:p>
          <a:p>
            <a:pPr marL="0" lvl="0" indent="0">
              <a:buFont typeface="Arial" panose="020B0604020202020204" pitchFamily="34" charset="0"/>
              <a:buNone/>
            </a:pPr>
            <a:r>
              <a:rPr lang="zh-CN" dirty="0"/>
              <a:t>进行修改</a:t>
            </a:r>
            <a:r>
              <a:rPr lang="zh-CN" altLang="en-US" dirty="0"/>
              <a:t>，时序修改困难。</a:t>
            </a:r>
            <a:endParaRPr dirty="0"/>
          </a:p>
        </p:txBody>
      </p:sp>
      <p:pic>
        <p:nvPicPr>
          <p:cNvPr id="17" name="图片 16"/>
          <p:cNvPicPr>
            <a:picLocks noChangeAspect="1"/>
          </p:cNvPicPr>
          <p:nvPr/>
        </p:nvPicPr>
        <p:blipFill>
          <a:blip r:embed="rId2"/>
          <a:stretch>
            <a:fillRect/>
          </a:stretch>
        </p:blipFill>
        <p:spPr>
          <a:xfrm>
            <a:off x="5826111" y="1110011"/>
            <a:ext cx="5734064" cy="4433151"/>
          </a:xfrm>
          <a:prstGeom prst="rect">
            <a:avLst/>
          </a:prstGeom>
        </p:spPr>
      </p:pic>
    </p:spTree>
    <p:extLst>
      <p:ext uri="{BB962C8B-B14F-4D97-AF65-F5344CB8AC3E}">
        <p14:creationId xmlns:p14="http://schemas.microsoft.com/office/powerpoint/2010/main" val="414027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5B74D221-F78E-4CE2-B90E-39C483F4591B}" type="slidenum">
              <a:rPr lang="zh-CN" altLang="en-US" smtClean="0"/>
              <a:t>43</a:t>
            </a:fld>
            <a:endParaRPr lang="zh-CN" altLang="en-US" dirty="0"/>
          </a:p>
        </p:txBody>
      </p:sp>
      <p:sp>
        <p:nvSpPr>
          <p:cNvPr id="20" name="标题 5"/>
          <p:cNvSpPr>
            <a:spLocks noGrp="1"/>
          </p:cNvSpPr>
          <p:nvPr>
            <p:ph type="title"/>
          </p:nvPr>
        </p:nvSpPr>
        <p:spPr>
          <a:xfrm>
            <a:off x="961034" y="512320"/>
            <a:ext cx="10555326" cy="656061"/>
          </a:xfrm>
        </p:spPr>
        <p:txBody>
          <a:bodyPr/>
          <a:lstStyle/>
          <a:p>
            <a:pPr>
              <a:buNone/>
            </a:pPr>
            <a:r>
              <a:rPr lang="en-US" dirty="0"/>
              <a:t>Html</a:t>
            </a:r>
            <a:r>
              <a:rPr lang="zh-CN" altLang="en-US" dirty="0"/>
              <a:t>和</a:t>
            </a:r>
            <a:r>
              <a:rPr lang="en-US" altLang="zh-CN" dirty="0"/>
              <a:t>flask</a:t>
            </a:r>
            <a:r>
              <a:rPr lang="zh-CN" altLang="en-US" dirty="0"/>
              <a:t>库</a:t>
            </a:r>
            <a:endParaRPr lang="zh-CN" dirty="0"/>
          </a:p>
        </p:txBody>
      </p:sp>
      <p:sp>
        <p:nvSpPr>
          <p:cNvPr id="21" name="内容占位符 6"/>
          <p:cNvSpPr>
            <a:spLocks noGrp="1"/>
          </p:cNvSpPr>
          <p:nvPr>
            <p:ph idx="1"/>
          </p:nvPr>
        </p:nvSpPr>
        <p:spPr>
          <a:xfrm>
            <a:off x="970169" y="1283642"/>
            <a:ext cx="5125831" cy="2659252"/>
          </a:xfrm>
        </p:spPr>
        <p:txBody>
          <a:bodyPr>
            <a:normAutofit fontScale="77500" lnSpcReduction="20000"/>
          </a:bodyPr>
          <a:lstStyle/>
          <a:p>
            <a:pPr marL="0" lvl="0" indent="0">
              <a:buFont typeface="Arial" panose="020B0604020202020204" pitchFamily="34" charset="0"/>
              <a:buNone/>
            </a:pPr>
            <a:endParaRPr lang="zh-CN" dirty="0"/>
          </a:p>
          <a:p>
            <a:pPr marL="0" lvl="0" indent="0">
              <a:buNone/>
            </a:pPr>
            <a:r>
              <a:rPr lang="zh-CN" altLang="en-US" dirty="0"/>
              <a:t>可以看到：功能明显增多，外观修改兼</a:t>
            </a:r>
            <a:endParaRPr lang="en-US" altLang="zh-CN" dirty="0"/>
          </a:p>
          <a:p>
            <a:pPr marL="0" lvl="0" indent="0">
              <a:buNone/>
            </a:pPr>
            <a:r>
              <a:rPr lang="zh-CN" altLang="en-US" dirty="0"/>
              <a:t>容性强，并且支持页面跳转，我们不再</a:t>
            </a:r>
            <a:endParaRPr lang="en-US" altLang="zh-CN" dirty="0"/>
          </a:p>
          <a:p>
            <a:pPr marL="0" lvl="0" indent="0">
              <a:buNone/>
            </a:pPr>
            <a:r>
              <a:rPr lang="zh-CN" altLang="en-US" dirty="0"/>
              <a:t>针对用户命令进行解析，而是由用户选</a:t>
            </a:r>
            <a:endParaRPr lang="en-US" altLang="zh-CN" dirty="0"/>
          </a:p>
          <a:p>
            <a:pPr marL="0" lvl="0" indent="0">
              <a:buNone/>
            </a:pPr>
            <a:r>
              <a:rPr lang="zh-CN" altLang="en-US" dirty="0"/>
              <a:t>择进行精准的操作，同时可以对于用户</a:t>
            </a:r>
            <a:endParaRPr lang="en-US" altLang="zh-CN" dirty="0"/>
          </a:p>
          <a:p>
            <a:pPr marL="0" lvl="0" indent="0">
              <a:buNone/>
            </a:pPr>
            <a:r>
              <a:rPr lang="zh-CN" altLang="en-US" dirty="0"/>
              <a:t>文件打标进行预览</a:t>
            </a:r>
            <a:endParaRPr dirty="0"/>
          </a:p>
        </p:txBody>
      </p:sp>
      <p:pic>
        <p:nvPicPr>
          <p:cNvPr id="3" name="图片 2">
            <a:extLst>
              <a:ext uri="{FF2B5EF4-FFF2-40B4-BE49-F238E27FC236}">
                <a16:creationId xmlns:a16="http://schemas.microsoft.com/office/drawing/2014/main" id="{55E8E10E-B770-6D1C-048B-24CB49524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056" y="1168381"/>
            <a:ext cx="5684688" cy="4669785"/>
          </a:xfrm>
          <a:prstGeom prst="rect">
            <a:avLst/>
          </a:prstGeom>
        </p:spPr>
      </p:pic>
    </p:spTree>
    <p:extLst>
      <p:ext uri="{BB962C8B-B14F-4D97-AF65-F5344CB8AC3E}">
        <p14:creationId xmlns:p14="http://schemas.microsoft.com/office/powerpoint/2010/main" val="2589499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9906-5A44-EBBE-9207-9414CE66E3BE}"/>
            </a:ext>
          </a:extLst>
        </p:cNvPr>
        <p:cNvGrpSpPr/>
        <p:nvPr/>
      </p:nvGrpSpPr>
      <p:grpSpPr>
        <a:xfrm>
          <a:off x="0" y="0"/>
          <a:ext cx="0" cy="0"/>
          <a:chOff x="0" y="0"/>
          <a:chExt cx="0" cy="0"/>
        </a:xfrm>
      </p:grpSpPr>
      <p:sp>
        <p:nvSpPr>
          <p:cNvPr id="19" name="灯片编号占位符 3">
            <a:extLst>
              <a:ext uri="{FF2B5EF4-FFF2-40B4-BE49-F238E27FC236}">
                <a16:creationId xmlns:a16="http://schemas.microsoft.com/office/drawing/2014/main" id="{4188E019-C4E3-DFFB-CC74-5BE8E262AB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B74D221-F78E-4CE2-B90E-39C483F4591B}" type="slidenum">
              <a:rPr kumimoji="0" lang="zh-CN" altLang="en-US" sz="1600" b="0" i="0" u="none" strike="noStrike" kern="1200" cap="none" spc="0" normalizeH="0" baseline="0" noProof="0" smtClean="0">
                <a:ln>
                  <a:noFill/>
                </a:ln>
                <a:solidFill>
                  <a:prstClr val="white"/>
                </a:solidFill>
                <a:effectLst/>
                <a:uLnTx/>
                <a:uFillTx/>
                <a:latin typeface="Candara"/>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zh-CN" altLang="en-US" sz="1600" b="0" i="0" u="none" strike="noStrike" kern="1200" cap="none" spc="0" normalizeH="0" baseline="0" noProof="0" dirty="0">
              <a:ln>
                <a:noFill/>
              </a:ln>
              <a:solidFill>
                <a:prstClr val="white"/>
              </a:solidFill>
              <a:effectLst/>
              <a:uLnTx/>
              <a:uFillTx/>
              <a:latin typeface="Candara"/>
              <a:ea typeface="微软雅黑"/>
              <a:cs typeface="+mn-cs"/>
            </a:endParaRPr>
          </a:p>
        </p:txBody>
      </p:sp>
      <p:sp>
        <p:nvSpPr>
          <p:cNvPr id="20" name="标题 5">
            <a:extLst>
              <a:ext uri="{FF2B5EF4-FFF2-40B4-BE49-F238E27FC236}">
                <a16:creationId xmlns:a16="http://schemas.microsoft.com/office/drawing/2014/main" id="{CA3B44A1-46CD-9374-0B71-9F625CC19C6F}"/>
              </a:ext>
            </a:extLst>
          </p:cNvPr>
          <p:cNvSpPr>
            <a:spLocks noGrp="1"/>
          </p:cNvSpPr>
          <p:nvPr>
            <p:ph type="title"/>
          </p:nvPr>
        </p:nvSpPr>
        <p:spPr>
          <a:xfrm>
            <a:off x="961034" y="512320"/>
            <a:ext cx="10555326" cy="656061"/>
          </a:xfrm>
        </p:spPr>
        <p:txBody>
          <a:bodyPr/>
          <a:lstStyle/>
          <a:p>
            <a:r>
              <a:rPr lang="en-US" dirty="0"/>
              <a:t>Html</a:t>
            </a:r>
            <a:r>
              <a:rPr lang="zh-CN" altLang="en-US" dirty="0"/>
              <a:t>和</a:t>
            </a:r>
            <a:r>
              <a:rPr lang="en-US" altLang="zh-CN" dirty="0"/>
              <a:t>flask</a:t>
            </a:r>
            <a:r>
              <a:rPr lang="zh-CN" altLang="en-US" dirty="0"/>
              <a:t>库</a:t>
            </a:r>
            <a:endParaRPr lang="zh-CN" dirty="0"/>
          </a:p>
        </p:txBody>
      </p:sp>
      <p:sp>
        <p:nvSpPr>
          <p:cNvPr id="5" name="内容占位符 4">
            <a:extLst>
              <a:ext uri="{FF2B5EF4-FFF2-40B4-BE49-F238E27FC236}">
                <a16:creationId xmlns:a16="http://schemas.microsoft.com/office/drawing/2014/main" id="{3E2C79BB-61CE-908C-B214-A91EB6DD8F64}"/>
              </a:ext>
            </a:extLst>
          </p:cNvPr>
          <p:cNvSpPr>
            <a:spLocks noGrp="1"/>
          </p:cNvSpPr>
          <p:nvPr>
            <p:ph idx="1"/>
          </p:nvPr>
        </p:nvSpPr>
        <p:spPr>
          <a:xfrm>
            <a:off x="970169" y="1283641"/>
            <a:ext cx="3557940" cy="3939412"/>
          </a:xfrm>
        </p:spPr>
        <p:txBody>
          <a:bodyPr>
            <a:normAutofit lnSpcReduction="10000"/>
          </a:bodyPr>
          <a:lstStyle/>
          <a:p>
            <a:r>
              <a:rPr lang="zh-CN" altLang="en-US" dirty="0"/>
              <a:t>可以看见在搜索文件一栏中，实现了多种文件搜索方式，同时文件列表对于多种文件操作给出了相应的标注，红色的是删除，绿色的是下载蓝色的是预览，这也方便我们对于文件操作进行扩展</a:t>
            </a:r>
          </a:p>
        </p:txBody>
      </p:sp>
      <p:pic>
        <p:nvPicPr>
          <p:cNvPr id="6" name="图片 5">
            <a:extLst>
              <a:ext uri="{FF2B5EF4-FFF2-40B4-BE49-F238E27FC236}">
                <a16:creationId xmlns:a16="http://schemas.microsoft.com/office/drawing/2014/main" id="{A64469B4-D314-3A81-7690-595CF8D4E57B}"/>
              </a:ext>
            </a:extLst>
          </p:cNvPr>
          <p:cNvPicPr>
            <a:picLocks noChangeAspect="1"/>
          </p:cNvPicPr>
          <p:nvPr/>
        </p:nvPicPr>
        <p:blipFill>
          <a:blip r:embed="rId2"/>
          <a:stretch>
            <a:fillRect/>
          </a:stretch>
        </p:blipFill>
        <p:spPr>
          <a:xfrm>
            <a:off x="4825369" y="1064185"/>
            <a:ext cx="6396462" cy="4341748"/>
          </a:xfrm>
          <a:prstGeom prst="rect">
            <a:avLst/>
          </a:prstGeom>
        </p:spPr>
      </p:pic>
    </p:spTree>
    <p:extLst>
      <p:ext uri="{BB962C8B-B14F-4D97-AF65-F5344CB8AC3E}">
        <p14:creationId xmlns:p14="http://schemas.microsoft.com/office/powerpoint/2010/main" val="3743429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6344-D5B2-D80F-1785-896A5177EB76}"/>
            </a:ext>
          </a:extLst>
        </p:cNvPr>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F18FCC53-73D4-8D83-84AB-EB73220339B1}"/>
              </a:ext>
            </a:extLst>
          </p:cNvPr>
          <p:cNvSpPr>
            <a:spLocks noGrp="1"/>
          </p:cNvSpPr>
          <p:nvPr>
            <p:ph type="sldNum" sz="quarter" idx="12"/>
          </p:nvPr>
        </p:nvSpPr>
        <p:spPr/>
        <p:txBody>
          <a:bodyPr/>
          <a:lstStyle/>
          <a:p>
            <a:fld id="{5B74D221-F78E-4CE2-B90E-39C483F4591B}" type="slidenum">
              <a:rPr lang="zh-CN" altLang="en-US" smtClean="0"/>
              <a:t>45</a:t>
            </a:fld>
            <a:endParaRPr lang="zh-CN" altLang="en-US" dirty="0"/>
          </a:p>
        </p:txBody>
      </p:sp>
      <p:sp>
        <p:nvSpPr>
          <p:cNvPr id="15" name="标题 5">
            <a:extLst>
              <a:ext uri="{FF2B5EF4-FFF2-40B4-BE49-F238E27FC236}">
                <a16:creationId xmlns:a16="http://schemas.microsoft.com/office/drawing/2014/main" id="{7702CF25-167F-5D5B-8C04-49C3CE58B8DA}"/>
              </a:ext>
            </a:extLst>
          </p:cNvPr>
          <p:cNvSpPr>
            <a:spLocks noGrp="1"/>
          </p:cNvSpPr>
          <p:nvPr>
            <p:ph type="title"/>
          </p:nvPr>
        </p:nvSpPr>
        <p:spPr>
          <a:xfrm>
            <a:off x="961034" y="512320"/>
            <a:ext cx="10555326" cy="656061"/>
          </a:xfrm>
        </p:spPr>
        <p:txBody>
          <a:bodyPr/>
          <a:lstStyle/>
          <a:p>
            <a:pPr>
              <a:buNone/>
            </a:pPr>
            <a:r>
              <a:rPr lang="zh-CN" altLang="en-US" dirty="0"/>
              <a:t>前端扩展工作</a:t>
            </a:r>
            <a:endParaRPr lang="zh-CN" dirty="0"/>
          </a:p>
        </p:txBody>
      </p:sp>
      <p:sp>
        <p:nvSpPr>
          <p:cNvPr id="16" name="内容占位符 6">
            <a:extLst>
              <a:ext uri="{FF2B5EF4-FFF2-40B4-BE49-F238E27FC236}">
                <a16:creationId xmlns:a16="http://schemas.microsoft.com/office/drawing/2014/main" id="{4A136D55-3AC2-C457-36B0-CDBE58263200}"/>
              </a:ext>
            </a:extLst>
          </p:cNvPr>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altLang="zh-CN" dirty="0"/>
              <a:t>1. </a:t>
            </a:r>
            <a:r>
              <a:rPr lang="zh-CN" altLang="en-US" dirty="0"/>
              <a:t>增加自然语言命令解析，如：语音输入、文字命令要求</a:t>
            </a:r>
            <a:endParaRPr lang="en-US" altLang="zh-CN" dirty="0"/>
          </a:p>
          <a:p>
            <a:pPr marL="0" lvl="0" indent="0">
              <a:buNone/>
            </a:pPr>
            <a:r>
              <a:rPr lang="en-US" altLang="zh-CN" dirty="0"/>
              <a:t>2. </a:t>
            </a:r>
            <a:r>
              <a:rPr lang="zh-CN" altLang="en-US" dirty="0"/>
              <a:t>增加前端支持的文件操作，如：直接修改已上传的文件</a:t>
            </a:r>
            <a:endParaRPr lang="en-US" altLang="zh-CN" dirty="0"/>
          </a:p>
          <a:p>
            <a:pPr marL="0" lvl="0" indent="0">
              <a:buFont typeface="Arial" panose="020B0604020202020204" pitchFamily="34" charset="0"/>
              <a:buNone/>
            </a:pPr>
            <a:r>
              <a:rPr lang="en-US" altLang="zh-CN" dirty="0"/>
              <a:t>3. </a:t>
            </a:r>
            <a:r>
              <a:rPr lang="zh-CN" altLang="en-US" dirty="0"/>
              <a:t>加入上传文件的本地缓存与云盘缓存功能</a:t>
            </a:r>
            <a:endParaRPr lang="en-US" altLang="zh-CN" dirty="0"/>
          </a:p>
          <a:p>
            <a:pPr marL="0" lvl="0" indent="0">
              <a:buNone/>
            </a:pPr>
            <a:r>
              <a:rPr lang="en-US" altLang="zh-CN" dirty="0"/>
              <a:t>4. </a:t>
            </a:r>
            <a:r>
              <a:rPr lang="zh-CN" altLang="en-US" dirty="0"/>
              <a:t>加入用户秘钥，增强安全性</a:t>
            </a:r>
            <a:endParaRPr lang="en-US" altLang="zh-CN" dirty="0"/>
          </a:p>
          <a:p>
            <a:pPr marL="0" lvl="0" indent="0">
              <a:buNone/>
            </a:pPr>
            <a:r>
              <a:rPr lang="en-US" altLang="zh-CN" dirty="0"/>
              <a:t>5. </a:t>
            </a:r>
            <a:r>
              <a:rPr lang="zh-CN" altLang="en-US" dirty="0"/>
              <a:t>将</a:t>
            </a:r>
            <a:r>
              <a:rPr lang="en-US" altLang="zh-CN" dirty="0"/>
              <a:t>Web</a:t>
            </a:r>
            <a:r>
              <a:rPr lang="zh-CN" altLang="en-US" dirty="0"/>
              <a:t>应用部署在公网，</a:t>
            </a:r>
            <a:r>
              <a:rPr lang="zh-CN" altLang="en-US"/>
              <a:t>投入实际应用</a:t>
            </a:r>
            <a:endParaRPr lang="zh-CN" dirty="0"/>
          </a:p>
        </p:txBody>
      </p:sp>
    </p:spTree>
    <p:extLst>
      <p:ext uri="{BB962C8B-B14F-4D97-AF65-F5344CB8AC3E}">
        <p14:creationId xmlns:p14="http://schemas.microsoft.com/office/powerpoint/2010/main" val="1318444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6750-DD24-6DE9-A063-24691A5D99C7}"/>
            </a:ext>
          </a:extLst>
        </p:cNvPr>
        <p:cNvGrpSpPr/>
        <p:nvPr/>
      </p:nvGrpSpPr>
      <p:grpSpPr>
        <a:xfrm>
          <a:off x="0" y="0"/>
          <a:ext cx="0" cy="0"/>
          <a:chOff x="0" y="0"/>
          <a:chExt cx="0" cy="0"/>
        </a:xfrm>
      </p:grpSpPr>
      <p:sp>
        <p:nvSpPr>
          <p:cNvPr id="6" name="副标题 2">
            <a:extLst>
              <a:ext uri="{FF2B5EF4-FFF2-40B4-BE49-F238E27FC236}">
                <a16:creationId xmlns:a16="http://schemas.microsoft.com/office/drawing/2014/main" id="{C12A7913-E70C-B894-CF5B-E1350F6FABE5}"/>
              </a:ext>
            </a:extLst>
          </p:cNvPr>
          <p:cNvSpPr>
            <a:spLocks noGrp="1"/>
          </p:cNvSpPr>
          <p:nvPr>
            <p:ph type="subTitle" idx="1"/>
          </p:nvPr>
        </p:nvSpPr>
        <p:spPr/>
        <p:txBody>
          <a:bodyPr>
            <a:normAutofit/>
          </a:bodyPr>
          <a:lstStyle/>
          <a:p>
            <a:r>
              <a:rPr lang="zh-CN" altLang="en-US" dirty="0"/>
              <a:t>一种面向大语言模型时代的智能分布式图文件系统服务的实现方案</a:t>
            </a:r>
            <a:endParaRPr lang="zh-CN" dirty="0"/>
          </a:p>
        </p:txBody>
      </p:sp>
      <p:sp>
        <p:nvSpPr>
          <p:cNvPr id="7" name="文本占位符 3">
            <a:extLst>
              <a:ext uri="{FF2B5EF4-FFF2-40B4-BE49-F238E27FC236}">
                <a16:creationId xmlns:a16="http://schemas.microsoft.com/office/drawing/2014/main" id="{92015957-F783-C6CF-9CD5-926D0FD0CBD6}"/>
              </a:ext>
            </a:extLst>
          </p:cNvPr>
          <p:cNvSpPr>
            <a:spLocks noGrp="1"/>
          </p:cNvSpPr>
          <p:nvPr>
            <p:ph type="body" sz="quarter" idx="10"/>
          </p:nvPr>
        </p:nvSpPr>
        <p:spPr/>
        <p:txBody>
          <a:bodyPr/>
          <a:lstStyle/>
          <a:p>
            <a:r>
              <a:rPr lang="en-US" altLang="zh-CN" dirty="0"/>
              <a:t>06</a:t>
            </a:r>
            <a:endParaRPr lang="zh-CN" altLang="en-US" dirty="0"/>
          </a:p>
        </p:txBody>
      </p:sp>
      <p:sp>
        <p:nvSpPr>
          <p:cNvPr id="8" name="标题 7">
            <a:extLst>
              <a:ext uri="{FF2B5EF4-FFF2-40B4-BE49-F238E27FC236}">
                <a16:creationId xmlns:a16="http://schemas.microsoft.com/office/drawing/2014/main" id="{FC33C05B-FE9A-93FD-9619-5A88EA564672}"/>
              </a:ext>
            </a:extLst>
          </p:cNvPr>
          <p:cNvSpPr>
            <a:spLocks noGrp="1"/>
          </p:cNvSpPr>
          <p:nvPr>
            <p:ph type="ctrTitle"/>
          </p:nvPr>
        </p:nvSpPr>
        <p:spPr>
          <a:xfrm>
            <a:off x="1625600" y="2784105"/>
            <a:ext cx="7726680" cy="833633"/>
          </a:xfrm>
          <a:prstGeom prst="rect">
            <a:avLst/>
          </a:prstGeom>
        </p:spPr>
        <p:txBody>
          <a:bodyPr>
            <a:normAutofit/>
          </a:bodyPr>
          <a:lstStyle/>
          <a:p>
            <a:pPr>
              <a:buNone/>
            </a:pPr>
            <a:r>
              <a:rPr lang="zh-CN" altLang="en-US" dirty="0"/>
              <a:t>应用前景</a:t>
            </a:r>
            <a:endParaRPr dirty="0"/>
          </a:p>
        </p:txBody>
      </p:sp>
    </p:spTree>
    <p:extLst>
      <p:ext uri="{BB962C8B-B14F-4D97-AF65-F5344CB8AC3E}">
        <p14:creationId xmlns:p14="http://schemas.microsoft.com/office/powerpoint/2010/main" val="229672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1"/>
          <p:cNvSpPr>
            <a:spLocks noGrp="1"/>
          </p:cNvSpPr>
          <p:nvPr>
            <p:ph type="title"/>
          </p:nvPr>
        </p:nvSpPr>
        <p:spPr/>
        <p:txBody>
          <a:bodyPr/>
          <a:lstStyle/>
          <a:p>
            <a:pPr>
              <a:buNone/>
            </a:pPr>
            <a:r>
              <a:rPr lang="zh-CN"/>
              <a:t>优势分析</a:t>
            </a:r>
            <a:endParaRPr/>
          </a:p>
        </p:txBody>
      </p:sp>
      <p:sp>
        <p:nvSpPr>
          <p:cNvPr id="48" name="内容占位符 2"/>
          <p:cNvSpPr>
            <a:spLocks noGrp="1"/>
          </p:cNvSpPr>
          <p:nvPr>
            <p:ph idx="1"/>
          </p:nvPr>
        </p:nvSpPr>
        <p:spPr/>
        <p:txBody>
          <a:bodyPr>
            <a:normAutofit/>
          </a:bodyPr>
          <a:lstStyle/>
          <a:p>
            <a:pPr>
              <a:buFont typeface="Arial" panose="020B0604020202020204" pitchFamily="34" charset="0"/>
              <a:buChar char="•"/>
            </a:pPr>
            <a:endParaRPr dirty="0"/>
          </a:p>
          <a:p>
            <a:pPr>
              <a:buFont typeface="Arial" panose="020B0604020202020204" pitchFamily="34" charset="0"/>
              <a:buChar char="•"/>
            </a:pPr>
            <a:endParaRPr sz="2400" b="1" dirty="0">
              <a:solidFill>
                <a:schemeClr val="accent5">
                  <a:lumMod val="75000"/>
                  <a:alpha val="100000"/>
                </a:schemeClr>
              </a:solidFill>
              <a:highlight>
                <a:srgbClr val="FFFFFF">
                  <a:alpha val="100000"/>
                </a:srgbClr>
              </a:highlight>
              <a:latin typeface="-apple-system"/>
              <a:ea typeface="-apple-system"/>
              <a:cs typeface="+mn-cs"/>
            </a:endParaRPr>
          </a:p>
          <a:p>
            <a:pPr>
              <a:buFont typeface="Arial" panose="020B0604020202020204" pitchFamily="34" charset="0"/>
              <a:buChar char="•"/>
            </a:pPr>
            <a:r>
              <a:rPr sz="2800" b="1" dirty="0" err="1">
                <a:solidFill>
                  <a:schemeClr val="accent5">
                    <a:lumMod val="75000"/>
                    <a:alpha val="100000"/>
                  </a:schemeClr>
                </a:solidFill>
                <a:highlight>
                  <a:srgbClr val="FFFFFF">
                    <a:alpha val="100000"/>
                  </a:srgbClr>
                </a:highlight>
                <a:latin typeface="-apple-system"/>
                <a:ea typeface="-apple-system"/>
                <a:cs typeface="+mn-cs"/>
              </a:rPr>
              <a:t>基于</a:t>
            </a:r>
            <a:r>
              <a:rPr lang="zh-CN" sz="2800" b="1" dirty="0">
                <a:solidFill>
                  <a:schemeClr val="accent5">
                    <a:lumMod val="75000"/>
                    <a:alpha val="100000"/>
                  </a:schemeClr>
                </a:solidFill>
                <a:highlight>
                  <a:srgbClr val="FFFFFF">
                    <a:alpha val="100000"/>
                  </a:srgbClr>
                </a:highlight>
                <a:latin typeface="-apple-system"/>
                <a:ea typeface="-apple-system"/>
                <a:cs typeface="+mn-cs"/>
              </a:rPr>
              <a:t>多模态</a:t>
            </a:r>
            <a:r>
              <a:rPr lang="en-US" sz="2800" b="1" dirty="0" err="1">
                <a:solidFill>
                  <a:schemeClr val="accent5">
                    <a:lumMod val="75000"/>
                    <a:alpha val="100000"/>
                  </a:schemeClr>
                </a:solidFill>
                <a:highlight>
                  <a:srgbClr val="FFFFFF">
                    <a:alpha val="100000"/>
                  </a:srgbClr>
                </a:highlight>
                <a:latin typeface="-apple-system"/>
                <a:ea typeface="-apple-system"/>
                <a:cs typeface="+mn-cs"/>
              </a:rPr>
              <a:t>api</a:t>
            </a:r>
            <a:r>
              <a:rPr lang="zh-CN" sz="2800" b="1" dirty="0">
                <a:solidFill>
                  <a:schemeClr val="accent5">
                    <a:lumMod val="75000"/>
                    <a:alpha val="100000"/>
                  </a:schemeClr>
                </a:solidFill>
                <a:highlight>
                  <a:srgbClr val="FFFFFF">
                    <a:alpha val="100000"/>
                  </a:srgbClr>
                </a:highlight>
                <a:latin typeface="-apple-system"/>
                <a:ea typeface="-apple-system"/>
                <a:cs typeface="+mn-cs"/>
              </a:rPr>
              <a:t>和采用</a:t>
            </a:r>
            <a:r>
              <a:rPr sz="2800" b="1" dirty="0" err="1">
                <a:solidFill>
                  <a:schemeClr val="accent5">
                    <a:lumMod val="75000"/>
                    <a:alpha val="100000"/>
                  </a:schemeClr>
                </a:solidFill>
                <a:highlight>
                  <a:srgbClr val="FFFFFF">
                    <a:alpha val="100000"/>
                  </a:srgbClr>
                </a:highlight>
                <a:latin typeface="-apple-system"/>
                <a:ea typeface="-apple-system"/>
                <a:cs typeface="+mn-cs"/>
              </a:rPr>
              <a:t>图文件系统的优势</a:t>
            </a:r>
            <a:endParaRPr dirty="0"/>
          </a:p>
          <a:p>
            <a:pPr>
              <a:buFont typeface="Arial" panose="020B0604020202020204" pitchFamily="34" charset="0"/>
              <a:buChar char="•"/>
            </a:pPr>
            <a:endParaRPr lang="en-US" sz="2800" b="1" dirty="0">
              <a:solidFill>
                <a:schemeClr val="accent5">
                  <a:lumMod val="75000"/>
                  <a:alpha val="100000"/>
                </a:schemeClr>
              </a:solidFill>
              <a:highlight>
                <a:srgbClr val="FFFFFF">
                  <a:alpha val="100000"/>
                </a:srgbClr>
              </a:highlight>
              <a:latin typeface="-apple-system"/>
              <a:ea typeface="-apple-system"/>
              <a:cs typeface="+mn-cs"/>
            </a:endParaRPr>
          </a:p>
          <a:p>
            <a:r>
              <a:rPr lang="en-US" b="1" dirty="0">
                <a:solidFill>
                  <a:schemeClr val="accent5">
                    <a:lumMod val="75000"/>
                    <a:alpha val="100000"/>
                  </a:schemeClr>
                </a:solidFill>
                <a:highlight>
                  <a:srgbClr val="FFFFFF">
                    <a:alpha val="100000"/>
                  </a:srgbClr>
                </a:highlight>
              </a:rPr>
              <a:t>IPFS</a:t>
            </a:r>
            <a:r>
              <a:rPr lang="zh-CN" altLang="en-US" b="1" dirty="0">
                <a:solidFill>
                  <a:schemeClr val="accent5">
                    <a:lumMod val="75000"/>
                    <a:alpha val="100000"/>
                  </a:schemeClr>
                </a:solidFill>
                <a:highlight>
                  <a:srgbClr val="FFFFFF">
                    <a:alpha val="100000"/>
                  </a:srgbClr>
                </a:highlight>
              </a:rPr>
              <a:t>体系的优势</a:t>
            </a:r>
            <a:endParaRPr lang="zh-CN" altLang="en-US" dirty="0">
              <a:highlight>
                <a:srgbClr val="FFFFFF">
                  <a:alpha val="100000"/>
                </a:srgbClr>
              </a:highlight>
            </a:endParaRPr>
          </a:p>
          <a:p>
            <a:pPr>
              <a:buFont typeface="Arial" panose="020B0604020202020204" pitchFamily="34" charset="0"/>
              <a:buChar char="•"/>
            </a:pPr>
            <a:endParaRPr dirty="0"/>
          </a:p>
          <a:p>
            <a:r>
              <a:rPr lang="zh-CN" altLang="en-US" sz="2400" b="1" dirty="0">
                <a:solidFill>
                  <a:schemeClr val="accent5">
                    <a:lumMod val="75000"/>
                    <a:alpha val="100000"/>
                  </a:schemeClr>
                </a:solidFill>
                <a:highlight>
                  <a:srgbClr val="FFFFFF">
                    <a:alpha val="100000"/>
                  </a:srgbClr>
                </a:highlight>
                <a:latin typeface="-apple-system"/>
                <a:ea typeface="-apple-system"/>
              </a:rPr>
              <a:t>用户输入的时效优势</a:t>
            </a:r>
            <a:endParaRPr lang="en-US" sz="2400" b="1" dirty="0">
              <a:solidFill>
                <a:schemeClr val="accent5">
                  <a:lumMod val="75000"/>
                  <a:alpha val="100000"/>
                </a:schemeClr>
              </a:solidFill>
              <a:highlight>
                <a:srgbClr val="FFFFFF">
                  <a:alpha val="100000"/>
                </a:srgbClr>
              </a:highlight>
              <a:latin typeface="-apple-system"/>
              <a:ea typeface="-apple-system"/>
              <a:cs typeface="+mn-cs"/>
            </a:endParaRPr>
          </a:p>
        </p:txBody>
      </p:sp>
      <p:sp>
        <p:nvSpPr>
          <p:cNvPr id="6" name="灯片编号占位符 3">
            <a:extLst>
              <a:ext uri="{FF2B5EF4-FFF2-40B4-BE49-F238E27FC236}">
                <a16:creationId xmlns:a16="http://schemas.microsoft.com/office/drawing/2014/main" id="{7448ECEC-F2CE-459D-5398-09450F640D18}"/>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47</a:t>
            </a:fld>
            <a:endParaRPr lang="zh-CN" altLang="en-US" dirty="0"/>
          </a:p>
        </p:txBody>
      </p:sp>
    </p:spTree>
    <p:extLst>
      <p:ext uri="{BB962C8B-B14F-4D97-AF65-F5344CB8AC3E}">
        <p14:creationId xmlns:p14="http://schemas.microsoft.com/office/powerpoint/2010/main" val="2029047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15848" y="1262326"/>
            <a:ext cx="10845698" cy="4651081"/>
          </a:xfrm>
        </p:spPr>
        <p:txBody>
          <a:bodyPr>
            <a:normAutofit/>
          </a:bodyPr>
          <a:lstStyle/>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endParaRPr sz="2800" dirty="0">
              <a:solidFill>
                <a:schemeClr val="tx1">
                  <a:alpha val="100000"/>
                </a:schemeClr>
              </a:solidFill>
              <a:latin typeface="Candara"/>
              <a:ea typeface="微软雅黑"/>
              <a:cs typeface="+mn-cs"/>
            </a:endParaRPr>
          </a:p>
          <a:p>
            <a:pPr marL="349758" lvl="0" indent="-228600"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zh-CN" sz="2000" b="1" dirty="0">
                <a:solidFill>
                  <a:schemeClr val="accent5">
                    <a:lumMod val="75000"/>
                    <a:alpha val="100000"/>
                  </a:schemeClr>
                </a:solidFill>
                <a:highlight>
                  <a:srgbClr val="FFFFFF">
                    <a:alpha val="100000"/>
                  </a:srgbClr>
                </a:highlight>
                <a:latin typeface="-apple-system"/>
                <a:ea typeface="-apple-system"/>
                <a:cs typeface="+mn-cs"/>
              </a:rPr>
              <a:t>图数据库引入</a:t>
            </a:r>
            <a:r>
              <a:rPr sz="2000" dirty="0">
                <a:solidFill>
                  <a:srgbClr val="1F2328">
                    <a:alpha val="100000"/>
                  </a:srgbClr>
                </a:solidFill>
                <a:highlight>
                  <a:srgbClr val="FFFFFF">
                    <a:alpha val="100000"/>
                  </a:srgbClr>
                </a:highlight>
                <a:latin typeface="-apple-system"/>
                <a:ea typeface="-apple-system"/>
                <a:cs typeface="+mn-cs"/>
              </a:rPr>
              <a:t>：</a:t>
            </a:r>
            <a:endParaRPr lang="en-US" dirty="0">
              <a:solidFill>
                <a:schemeClr val="tx1">
                  <a:alpha val="100000"/>
                </a:schemeClr>
              </a:solidFill>
              <a:highlight>
                <a:srgbClr val="FFFFFF">
                  <a:alpha val="100000"/>
                </a:srgbClr>
              </a:highlight>
              <a:latin typeface="Candara"/>
              <a:ea typeface="微软雅黑"/>
            </a:endParaRPr>
          </a:p>
          <a:p>
            <a:pPr marL="121158" lvl="0" indent="0" algn="l" defTabSz="914400">
              <a:lnSpc>
                <a:spcPct val="90000"/>
              </a:lnSpc>
              <a:spcBef>
                <a:spcPts val="1000"/>
              </a:spcBef>
              <a:buNone/>
              <a:defRPr sz="2800">
                <a:solidFill>
                  <a:schemeClr val="tx1">
                    <a:alpha val="100000"/>
                  </a:schemeClr>
                </a:solidFill>
                <a:latin typeface="Candara"/>
                <a:ea typeface="微软雅黑"/>
                <a:cs typeface="+mn-cs"/>
              </a:defRPr>
            </a:pPr>
            <a:r>
              <a:rPr sz="2000" dirty="0">
                <a:solidFill>
                  <a:srgbClr val="1F2328">
                    <a:alpha val="100000"/>
                  </a:srgbClr>
                </a:solidFill>
                <a:highlight>
                  <a:srgbClr val="FFFFFF">
                    <a:alpha val="100000"/>
                  </a:srgbClr>
                </a:highlight>
                <a:latin typeface="-apple-system"/>
                <a:ea typeface="-apple-system"/>
                <a:cs typeface="+mn-cs"/>
              </a:rPr>
              <a:t> </a:t>
            </a:r>
            <a:r>
              <a:rPr sz="2000" dirty="0" err="1">
                <a:solidFill>
                  <a:srgbClr val="1F2328">
                    <a:alpha val="100000"/>
                  </a:srgbClr>
                </a:solidFill>
                <a:highlight>
                  <a:srgbClr val="FFFFFF">
                    <a:alpha val="100000"/>
                  </a:srgbClr>
                </a:highlight>
                <a:latin typeface="-apple-system"/>
              </a:rPr>
              <a:t>集成大语言模型</a:t>
            </a:r>
            <a:r>
              <a:rPr lang="en-US" sz="2000" dirty="0" err="1">
                <a:solidFill>
                  <a:srgbClr val="1F2328">
                    <a:alpha val="100000"/>
                  </a:srgbClr>
                </a:solidFill>
                <a:highlight>
                  <a:srgbClr val="FFFFFF">
                    <a:alpha val="100000"/>
                  </a:srgbClr>
                </a:highlight>
                <a:latin typeface="-apple-system"/>
              </a:rPr>
              <a:t>api</a:t>
            </a:r>
            <a:r>
              <a:rPr sz="2000" dirty="0" err="1">
                <a:solidFill>
                  <a:srgbClr val="1F2328">
                    <a:alpha val="100000"/>
                  </a:srgbClr>
                </a:solidFill>
                <a:highlight>
                  <a:srgbClr val="FFFFFF">
                    <a:alpha val="100000"/>
                  </a:srgbClr>
                </a:highlight>
                <a:latin typeface="-apple-system"/>
              </a:rPr>
              <a:t>，生成标签</a:t>
            </a:r>
            <a:r>
              <a:rPr lang="zh-CN" altLang="en-US" sz="2000" dirty="0">
                <a:solidFill>
                  <a:srgbClr val="1F2328">
                    <a:alpha val="100000"/>
                  </a:srgbClr>
                </a:solidFill>
                <a:highlight>
                  <a:srgbClr val="FFFFFF">
                    <a:alpha val="100000"/>
                  </a:srgbClr>
                </a:highlight>
                <a:latin typeface="-apple-system"/>
              </a:rPr>
              <a:t>的同时建立</a:t>
            </a:r>
            <a:r>
              <a:rPr sz="2000" dirty="0" err="1">
                <a:solidFill>
                  <a:srgbClr val="FF0000"/>
                </a:solidFill>
                <a:highlight>
                  <a:srgbClr val="FFFFFF">
                    <a:alpha val="100000"/>
                  </a:srgbClr>
                </a:highlight>
                <a:latin typeface="-apple-system"/>
              </a:rPr>
              <a:t>逻辑图谱关系</a:t>
            </a:r>
            <a:r>
              <a:rPr sz="2000" dirty="0">
                <a:solidFill>
                  <a:srgbClr val="1F2328">
                    <a:alpha val="100000"/>
                  </a:srgbClr>
                </a:solidFill>
                <a:highlight>
                  <a:srgbClr val="FFFFFF">
                    <a:alpha val="100000"/>
                  </a:srgbClr>
                </a:highlight>
                <a:latin typeface="-apple-system"/>
              </a:rPr>
              <a:t>，</a:t>
            </a:r>
            <a:r>
              <a:rPr lang="zh-CN" altLang="en-US" sz="2000" dirty="0">
                <a:solidFill>
                  <a:srgbClr val="1F2328">
                    <a:alpha val="100000"/>
                  </a:srgbClr>
                </a:solidFill>
                <a:highlight>
                  <a:srgbClr val="FFFFFF">
                    <a:alpha val="100000"/>
                  </a:srgbClr>
                </a:highlight>
                <a:latin typeface="-apple-system"/>
              </a:rPr>
              <a:t>替换</a:t>
            </a:r>
            <a:r>
              <a:rPr sz="2000" dirty="0" err="1">
                <a:solidFill>
                  <a:srgbClr val="1F2328">
                    <a:alpha val="100000"/>
                  </a:srgbClr>
                </a:solidFill>
                <a:highlight>
                  <a:srgbClr val="FFFFFF">
                    <a:alpha val="100000"/>
                  </a:srgbClr>
                </a:highlight>
                <a:latin typeface="-apple-system"/>
              </a:rPr>
              <a:t>传统</a:t>
            </a:r>
            <a:r>
              <a:rPr lang="zh-CN" altLang="en-US" sz="2000" dirty="0">
                <a:solidFill>
                  <a:srgbClr val="1F2328">
                    <a:alpha val="100000"/>
                  </a:srgbClr>
                </a:solidFill>
                <a:highlight>
                  <a:srgbClr val="FFFFFF">
                    <a:alpha val="100000"/>
                  </a:srgbClr>
                </a:highlight>
                <a:latin typeface="-apple-system"/>
              </a:rPr>
              <a:t>文本内容</a:t>
            </a:r>
            <a:r>
              <a:rPr sz="2000" dirty="0" err="1">
                <a:solidFill>
                  <a:srgbClr val="1F2328">
                    <a:alpha val="100000"/>
                  </a:srgbClr>
                </a:solidFill>
                <a:highlight>
                  <a:srgbClr val="FFFFFF">
                    <a:alpha val="100000"/>
                  </a:srgbClr>
                </a:highlight>
                <a:latin typeface="-apple-system"/>
              </a:rPr>
              <a:t>匹配</a:t>
            </a:r>
            <a:r>
              <a:rPr lang="zh-CN" altLang="en-US" sz="2000" dirty="0">
                <a:solidFill>
                  <a:srgbClr val="1F2328">
                    <a:alpha val="100000"/>
                  </a:srgbClr>
                </a:solidFill>
                <a:highlight>
                  <a:srgbClr val="FFFFFF">
                    <a:alpha val="100000"/>
                  </a:srgbClr>
                </a:highlight>
                <a:latin typeface="-apple-system"/>
              </a:rPr>
              <a:t>操作</a:t>
            </a:r>
            <a:r>
              <a:rPr sz="2000" dirty="0">
                <a:solidFill>
                  <a:srgbClr val="1F2328">
                    <a:alpha val="100000"/>
                  </a:srgbClr>
                </a:solidFill>
                <a:highlight>
                  <a:srgbClr val="FFFFFF">
                    <a:alpha val="100000"/>
                  </a:srgbClr>
                </a:highlight>
                <a:latin typeface="-apple-system"/>
              </a:rPr>
              <a:t>。</a:t>
            </a:r>
            <a:endParaRPr lang="en-US" sz="2000" dirty="0">
              <a:solidFill>
                <a:srgbClr val="1F2328">
                  <a:alpha val="100000"/>
                </a:srgbClr>
              </a:solidFill>
              <a:highlight>
                <a:srgbClr val="FFFFFF">
                  <a:alpha val="100000"/>
                </a:srgbClr>
              </a:highlight>
              <a:latin typeface="-apple-system"/>
            </a:endParaRPr>
          </a:p>
          <a:p>
            <a:pPr marL="121158" lvl="0" indent="0" algn="l" defTabSz="914400">
              <a:lnSpc>
                <a:spcPct val="90000"/>
              </a:lnSpc>
              <a:spcBef>
                <a:spcPts val="1000"/>
              </a:spcBef>
              <a:buNone/>
              <a:defRPr sz="2800">
                <a:solidFill>
                  <a:schemeClr val="tx1">
                    <a:alpha val="100000"/>
                  </a:schemeClr>
                </a:solidFill>
                <a:latin typeface="Candara"/>
                <a:ea typeface="微软雅黑"/>
                <a:cs typeface="+mn-cs"/>
              </a:defRPr>
            </a:pPr>
            <a:endParaRPr sz="2000" dirty="0">
              <a:solidFill>
                <a:srgbClr val="1F2328">
                  <a:alpha val="100000"/>
                </a:srgbClr>
              </a:solidFill>
              <a:highlight>
                <a:srgbClr val="FFFFFF">
                  <a:alpha val="100000"/>
                </a:srgbClr>
              </a:highlight>
              <a:latin typeface="-apple-system"/>
            </a:endParaRPr>
          </a:p>
          <a:p>
            <a:pPr marL="349758" lvl="0" indent="-228600"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sz="2000" b="1" dirty="0" err="1">
                <a:solidFill>
                  <a:schemeClr val="accent5">
                    <a:lumMod val="75000"/>
                    <a:alpha val="100000"/>
                  </a:schemeClr>
                </a:solidFill>
                <a:highlight>
                  <a:srgbClr val="FFFFFF">
                    <a:alpha val="100000"/>
                  </a:srgbClr>
                </a:highlight>
                <a:latin typeface="-apple-system"/>
                <a:ea typeface="-apple-system"/>
                <a:cs typeface="+mn-cs"/>
              </a:rPr>
              <a:t>跨模态索引</a:t>
            </a:r>
            <a:r>
              <a:rPr sz="2400" dirty="0">
                <a:solidFill>
                  <a:srgbClr val="1F2328">
                    <a:alpha val="100000"/>
                  </a:srgbClr>
                </a:solidFill>
                <a:highlight>
                  <a:srgbClr val="FFFFFF">
                    <a:alpha val="100000"/>
                  </a:srgbClr>
                </a:highlight>
                <a:latin typeface="-apple-system"/>
                <a:ea typeface="-apple-system"/>
                <a:cs typeface="+mn-cs"/>
              </a:rPr>
              <a:t>：</a:t>
            </a:r>
            <a:endParaRPr sz="2800" dirty="0">
              <a:solidFill>
                <a:schemeClr val="tx1">
                  <a:alpha val="100000"/>
                </a:schemeClr>
              </a:solidFill>
              <a:latin typeface="Candara"/>
              <a:ea typeface="微软雅黑"/>
              <a:cs typeface="+mn-cs"/>
            </a:endParaRPr>
          </a:p>
          <a:p>
            <a:pPr marL="121158" lvl="0" indent="0" algn="l" defTabSz="914400">
              <a:lnSpc>
                <a:spcPct val="90000"/>
              </a:lnSpc>
              <a:spcBef>
                <a:spcPts val="1000"/>
              </a:spcBef>
              <a:buNone/>
              <a:defRPr sz="2800">
                <a:solidFill>
                  <a:schemeClr val="tx1">
                    <a:alpha val="100000"/>
                  </a:schemeClr>
                </a:solidFill>
                <a:latin typeface="Candara"/>
                <a:ea typeface="微软雅黑"/>
                <a:cs typeface="+mn-cs"/>
              </a:defRPr>
            </a:pPr>
            <a:r>
              <a:rPr sz="2000" dirty="0" err="1">
                <a:solidFill>
                  <a:srgbClr val="1F2328">
                    <a:alpha val="100000"/>
                  </a:srgbClr>
                </a:solidFill>
                <a:highlight>
                  <a:srgbClr val="FFFFFF">
                    <a:alpha val="100000"/>
                  </a:srgbClr>
                </a:highlight>
                <a:latin typeface="-apple-system"/>
                <a:ea typeface="-apple-system"/>
                <a:cs typeface="+mn-cs"/>
              </a:rPr>
              <a:t>支持对文本、图像等</a:t>
            </a:r>
            <a:r>
              <a:rPr sz="2000" dirty="0" err="1">
                <a:solidFill>
                  <a:srgbClr val="FF0000">
                    <a:alpha val="100000"/>
                  </a:srgbClr>
                </a:solidFill>
                <a:highlight>
                  <a:srgbClr val="FFFFFF">
                    <a:alpha val="100000"/>
                  </a:srgbClr>
                </a:highlight>
                <a:latin typeface="-apple-system"/>
                <a:ea typeface="-apple-system"/>
                <a:cs typeface="+mn-cs"/>
              </a:rPr>
              <a:t>多模态数据</a:t>
            </a:r>
            <a:r>
              <a:rPr sz="2000" dirty="0" err="1">
                <a:solidFill>
                  <a:srgbClr val="1F2328">
                    <a:alpha val="100000"/>
                  </a:srgbClr>
                </a:solidFill>
                <a:highlight>
                  <a:srgbClr val="FFFFFF">
                    <a:alpha val="100000"/>
                  </a:srgbClr>
                </a:highlight>
                <a:latin typeface="-apple-system"/>
                <a:ea typeface="-apple-system"/>
                <a:cs typeface="+mn-cs"/>
              </a:rPr>
              <a:t>进行</a:t>
            </a:r>
            <a:r>
              <a:rPr lang="zh-CN" sz="2000" dirty="0">
                <a:solidFill>
                  <a:srgbClr val="1F2328">
                    <a:alpha val="100000"/>
                  </a:srgbClr>
                </a:solidFill>
                <a:highlight>
                  <a:srgbClr val="FFFFFF">
                    <a:alpha val="100000"/>
                  </a:srgbClr>
                </a:highlight>
                <a:latin typeface="-apple-system"/>
                <a:ea typeface="-apple-system"/>
                <a:cs typeface="+mn-cs"/>
              </a:rPr>
              <a:t>先打标再对标签建立逻辑关系</a:t>
            </a:r>
            <a:r>
              <a:rPr sz="2000" dirty="0">
                <a:solidFill>
                  <a:srgbClr val="1F2328">
                    <a:alpha val="100000"/>
                  </a:srgbClr>
                </a:solidFill>
                <a:highlight>
                  <a:srgbClr val="FFFFFF">
                    <a:alpha val="100000"/>
                  </a:srgbClr>
                </a:highlight>
                <a:latin typeface="-apple-system"/>
                <a:ea typeface="-apple-system"/>
                <a:cs typeface="+mn-cs"/>
              </a:rPr>
              <a:t>，</a:t>
            </a:r>
            <a:r>
              <a:rPr lang="zh-CN" sz="2000" dirty="0">
                <a:solidFill>
                  <a:srgbClr val="1F2328">
                    <a:alpha val="100000"/>
                  </a:srgbClr>
                </a:solidFill>
                <a:highlight>
                  <a:srgbClr val="FFFFFF">
                    <a:alpha val="100000"/>
                  </a:srgbClr>
                </a:highlight>
                <a:latin typeface="-apple-system"/>
                <a:ea typeface="-apple-system"/>
                <a:cs typeface="+mn-cs"/>
              </a:rPr>
              <a:t>从而实现</a:t>
            </a:r>
            <a:r>
              <a:rPr sz="2000" dirty="0" err="1">
                <a:solidFill>
                  <a:srgbClr val="1F2328">
                    <a:alpha val="100000"/>
                  </a:srgbClr>
                </a:solidFill>
                <a:highlight>
                  <a:srgbClr val="FFFFFF">
                    <a:alpha val="100000"/>
                  </a:srgbClr>
                </a:highlight>
                <a:latin typeface="-apple-system"/>
                <a:ea typeface="-apple-system"/>
                <a:cs typeface="+mn-cs"/>
              </a:rPr>
              <a:t>跨模态检</a:t>
            </a:r>
            <a:r>
              <a:rPr lang="zh-CN" altLang="en-US" sz="2000" dirty="0">
                <a:solidFill>
                  <a:srgbClr val="1F2328">
                    <a:alpha val="100000"/>
                  </a:srgbClr>
                </a:solidFill>
                <a:highlight>
                  <a:srgbClr val="FFFFFF">
                    <a:alpha val="100000"/>
                  </a:srgbClr>
                </a:highlight>
                <a:latin typeface="-apple-system"/>
                <a:ea typeface="-apple-system"/>
                <a:cs typeface="+mn-cs"/>
              </a:rPr>
              <a:t>索</a:t>
            </a:r>
            <a:r>
              <a:rPr sz="2000" dirty="0">
                <a:solidFill>
                  <a:srgbClr val="1F2328">
                    <a:alpha val="100000"/>
                  </a:srgbClr>
                </a:solidFill>
                <a:highlight>
                  <a:srgbClr val="FFFFFF">
                    <a:alpha val="100000"/>
                  </a:srgbClr>
                </a:highlight>
                <a:latin typeface="-apple-system"/>
                <a:ea typeface="-apple-system"/>
                <a:cs typeface="+mn-cs"/>
              </a:rPr>
              <a:t>。</a:t>
            </a:r>
            <a:endParaRPr dirty="0"/>
          </a:p>
          <a:p>
            <a:pPr marL="349758" lvl="0" indent="-228600"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endParaRPr lang="en-US" sz="1800" dirty="0">
              <a:solidFill>
                <a:srgbClr val="1F2328">
                  <a:alpha val="100000"/>
                </a:srgbClr>
              </a:solidFill>
              <a:highlight>
                <a:srgbClr val="FFFFFF">
                  <a:alpha val="100000"/>
                </a:srgbClr>
              </a:highlight>
              <a:latin typeface="-apple-system"/>
              <a:ea typeface="-apple-system"/>
              <a:cs typeface="+mn-cs"/>
            </a:endParaRPr>
          </a:p>
          <a:p>
            <a:pPr marL="349758" lvl="0" indent="-228600" algn="l" defTabSz="914400">
              <a:lnSpc>
                <a:spcPct val="90000"/>
              </a:lnSpc>
              <a:spcBef>
                <a:spcPts val="1000"/>
              </a:spcBef>
              <a:buFont typeface="Arial" charset="0"/>
              <a:buChar char="•"/>
              <a:defRPr sz="2800">
                <a:solidFill>
                  <a:schemeClr val="tx1">
                    <a:alpha val="100000"/>
                  </a:schemeClr>
                </a:solidFill>
                <a:latin typeface="Candara"/>
                <a:ea typeface="微软雅黑"/>
                <a:cs typeface="+mn-cs"/>
              </a:defRPr>
            </a:pPr>
            <a:r>
              <a:rPr lang="zh-CN" sz="2000" b="1" i="0" u="none" strike="noStrike" dirty="0">
                <a:solidFill>
                  <a:schemeClr val="accent5">
                    <a:lumMod val="75000"/>
                    <a:alpha val="100000"/>
                  </a:schemeClr>
                </a:solidFill>
                <a:highlight>
                  <a:srgbClr val="FFFFFF">
                    <a:alpha val="100000"/>
                  </a:srgbClr>
                </a:highlight>
                <a:latin typeface="-apple-system"/>
                <a:ea typeface="-apple-system"/>
                <a:cs typeface="+mn-cs"/>
              </a:rPr>
              <a:t>使用远程api替换本地大模型</a:t>
            </a:r>
            <a:r>
              <a:rPr lang="zh-CN" sz="1800" dirty="0">
                <a:solidFill>
                  <a:srgbClr val="1F2328">
                    <a:alpha val="100000"/>
                  </a:srgbClr>
                </a:solidFill>
                <a:highlight>
                  <a:srgbClr val="FFFFFF">
                    <a:alpha val="100000"/>
                  </a:srgbClr>
                </a:highlight>
                <a:latin typeface="-apple-system"/>
                <a:ea typeface="-apple-system"/>
                <a:cs typeface="+mn-cs"/>
              </a:rPr>
              <a:t>：</a:t>
            </a:r>
            <a:endParaRPr sz="2800" dirty="0">
              <a:solidFill>
                <a:schemeClr val="tx1">
                  <a:alpha val="100000"/>
                </a:schemeClr>
              </a:solidFill>
              <a:latin typeface="Candara"/>
              <a:ea typeface="微软雅黑"/>
              <a:cs typeface="+mn-cs"/>
            </a:endParaRPr>
          </a:p>
          <a:p>
            <a:pPr marL="121158" lvl="0" indent="0" algn="l" defTabSz="914400">
              <a:lnSpc>
                <a:spcPct val="90000"/>
              </a:lnSpc>
              <a:spcBef>
                <a:spcPts val="1000"/>
              </a:spcBef>
              <a:buNone/>
              <a:defRPr sz="2800">
                <a:solidFill>
                  <a:schemeClr val="tx1">
                    <a:alpha val="100000"/>
                  </a:schemeClr>
                </a:solidFill>
                <a:latin typeface="Candara"/>
                <a:ea typeface="微软雅黑"/>
                <a:cs typeface="+mn-cs"/>
              </a:defRPr>
            </a:pPr>
            <a:r>
              <a:rPr lang="zh-CN" sz="2000" dirty="0">
                <a:solidFill>
                  <a:schemeClr val="tx1">
                    <a:alpha val="100000"/>
                  </a:schemeClr>
                </a:solidFill>
                <a:latin typeface="Candara"/>
                <a:ea typeface="微软雅黑"/>
                <a:cs typeface="+mn-cs"/>
              </a:rPr>
              <a:t>在资源不够充足时延迟时间与本地部署速度基本一致，安全性较低，但是</a:t>
            </a:r>
            <a:r>
              <a:rPr lang="zh-CN" altLang="en-US" sz="2000" dirty="0">
                <a:solidFill>
                  <a:srgbClr val="FF0000">
                    <a:alpha val="100000"/>
                  </a:srgbClr>
                </a:solidFill>
                <a:latin typeface="Candara"/>
                <a:ea typeface="微软雅黑"/>
                <a:cs typeface="+mn-cs"/>
              </a:rPr>
              <a:t>对硬件资源消耗较低</a:t>
            </a:r>
            <a:r>
              <a:rPr lang="zh-CN" sz="2000" dirty="0">
                <a:solidFill>
                  <a:srgbClr val="FF0000">
                    <a:alpha val="100000"/>
                  </a:srgbClr>
                </a:solidFill>
                <a:latin typeface="Candara"/>
                <a:ea typeface="微软雅黑"/>
                <a:cs typeface="+mn-cs"/>
              </a:rPr>
              <a:t>。</a:t>
            </a:r>
            <a:endParaRPr dirty="0"/>
          </a:p>
        </p:txBody>
      </p:sp>
      <p:sp>
        <p:nvSpPr>
          <p:cNvPr id="6" name="标题 5"/>
          <p:cNvSpPr>
            <a:spLocks noGrp="1"/>
          </p:cNvSpPr>
          <p:nvPr>
            <p:ph type="title"/>
          </p:nvPr>
        </p:nvSpPr>
        <p:spPr>
          <a:prstGeom prst="rect">
            <a:avLst/>
          </a:prstGeom>
        </p:spPr>
        <p:txBody>
          <a:bodyPr/>
          <a:lstStyle/>
          <a:p>
            <a:pPr>
              <a:buNone/>
            </a:pPr>
            <a:r>
              <a:rPr sz="3200" b="1" dirty="0" err="1">
                <a:solidFill>
                  <a:schemeClr val="accent5">
                    <a:lumMod val="75000"/>
                    <a:alpha val="100000"/>
                  </a:schemeClr>
                </a:solidFill>
                <a:highlight>
                  <a:srgbClr val="FFFFFF">
                    <a:alpha val="100000"/>
                  </a:srgbClr>
                </a:highlight>
                <a:latin typeface="-apple-system"/>
                <a:ea typeface="-apple-system"/>
                <a:cs typeface="+mn-cs"/>
              </a:rPr>
              <a:t>基于</a:t>
            </a:r>
            <a:r>
              <a:rPr lang="zh-CN" sz="3200" b="1" dirty="0">
                <a:solidFill>
                  <a:schemeClr val="accent5">
                    <a:lumMod val="75000"/>
                    <a:alpha val="100000"/>
                  </a:schemeClr>
                </a:solidFill>
                <a:highlight>
                  <a:srgbClr val="FFFFFF">
                    <a:alpha val="100000"/>
                  </a:srgbClr>
                </a:highlight>
                <a:latin typeface="-apple-system"/>
                <a:ea typeface="-apple-system"/>
                <a:cs typeface="+mn-cs"/>
              </a:rPr>
              <a:t>多模态</a:t>
            </a:r>
            <a:r>
              <a:rPr lang="en-US" sz="3200" b="1" dirty="0" err="1">
                <a:solidFill>
                  <a:schemeClr val="accent5">
                    <a:lumMod val="75000"/>
                    <a:alpha val="100000"/>
                  </a:schemeClr>
                </a:solidFill>
                <a:highlight>
                  <a:srgbClr val="FFFFFF">
                    <a:alpha val="100000"/>
                  </a:srgbClr>
                </a:highlight>
                <a:latin typeface="-apple-system"/>
                <a:ea typeface="-apple-system"/>
                <a:cs typeface="+mn-cs"/>
              </a:rPr>
              <a:t>api</a:t>
            </a:r>
            <a:r>
              <a:rPr lang="zh-CN" sz="3200" b="1" dirty="0">
                <a:solidFill>
                  <a:schemeClr val="accent5">
                    <a:lumMod val="75000"/>
                    <a:alpha val="100000"/>
                  </a:schemeClr>
                </a:solidFill>
                <a:highlight>
                  <a:srgbClr val="FFFFFF">
                    <a:alpha val="100000"/>
                  </a:srgbClr>
                </a:highlight>
                <a:latin typeface="-apple-system"/>
                <a:ea typeface="-apple-system"/>
                <a:cs typeface="+mn-cs"/>
              </a:rPr>
              <a:t>和采用</a:t>
            </a:r>
            <a:r>
              <a:rPr sz="3200" b="1" dirty="0" err="1">
                <a:solidFill>
                  <a:schemeClr val="accent5">
                    <a:lumMod val="75000"/>
                    <a:alpha val="100000"/>
                  </a:schemeClr>
                </a:solidFill>
                <a:highlight>
                  <a:srgbClr val="FFFFFF">
                    <a:alpha val="100000"/>
                  </a:srgbClr>
                </a:highlight>
                <a:latin typeface="-apple-system"/>
                <a:ea typeface="-apple-system"/>
                <a:cs typeface="+mn-cs"/>
              </a:rPr>
              <a:t>图文件系统的优势</a:t>
            </a:r>
            <a:endParaRPr dirty="0"/>
          </a:p>
        </p:txBody>
      </p:sp>
      <p:sp>
        <p:nvSpPr>
          <p:cNvPr id="2" name="灯片编号占位符 3">
            <a:extLst>
              <a:ext uri="{FF2B5EF4-FFF2-40B4-BE49-F238E27FC236}">
                <a16:creationId xmlns:a16="http://schemas.microsoft.com/office/drawing/2014/main" id="{CC7E0325-D9F2-9F27-A03B-FCEE7352FE29}"/>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48</a:t>
            </a:fld>
            <a:endParaRPr lang="zh-CN" altLang="en-US" dirty="0"/>
          </a:p>
        </p:txBody>
      </p:sp>
    </p:spTree>
    <p:extLst>
      <p:ext uri="{BB962C8B-B14F-4D97-AF65-F5344CB8AC3E}">
        <p14:creationId xmlns:p14="http://schemas.microsoft.com/office/powerpoint/2010/main" val="2710880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p:txBody>
          <a:bodyPr/>
          <a:lstStyle/>
          <a:p>
            <a:pPr>
              <a:buNone/>
            </a:pPr>
            <a:r>
              <a:rPr lang="en-US" sz="3200" b="1" dirty="0">
                <a:solidFill>
                  <a:schemeClr val="accent5">
                    <a:lumMod val="75000"/>
                    <a:alpha val="100000"/>
                  </a:schemeClr>
                </a:solidFill>
                <a:latin typeface="Candara"/>
                <a:ea typeface="微软雅黑"/>
                <a:cs typeface="+mn-cs"/>
              </a:rPr>
              <a:t>IPFS</a:t>
            </a:r>
            <a:r>
              <a:rPr lang="zh-CN" sz="3200" b="1" dirty="0">
                <a:solidFill>
                  <a:schemeClr val="accent5">
                    <a:lumMod val="75000"/>
                    <a:alpha val="100000"/>
                  </a:schemeClr>
                </a:solidFill>
                <a:latin typeface="Candara"/>
                <a:ea typeface="微软雅黑"/>
                <a:cs typeface="+mn-cs"/>
              </a:rPr>
              <a:t>体系的优势</a:t>
            </a:r>
            <a:endParaRPr dirty="0"/>
          </a:p>
        </p:txBody>
      </p:sp>
      <p:sp>
        <p:nvSpPr>
          <p:cNvPr id="12" name="内容占位符 2"/>
          <p:cNvSpPr>
            <a:spLocks noGrp="1"/>
          </p:cNvSpPr>
          <p:nvPr>
            <p:ph idx="1"/>
          </p:nvPr>
        </p:nvSpPr>
        <p:spPr>
          <a:xfrm>
            <a:off x="970168" y="1262326"/>
            <a:ext cx="10546192" cy="4651081"/>
          </a:xfrm>
        </p:spPr>
        <p:txBody>
          <a:bodyPr>
            <a:normAutofit/>
          </a:bodyPr>
          <a:lstStyle/>
          <a:p>
            <a:pPr>
              <a:defRPr sz="2800">
                <a:solidFill>
                  <a:schemeClr val="tx1">
                    <a:alpha val="100000"/>
                  </a:schemeClr>
                </a:solidFill>
                <a:latin typeface="Candara"/>
                <a:ea typeface="微软雅黑"/>
                <a:cs typeface="+mn-cs"/>
              </a:defRPr>
            </a:pPr>
            <a:r>
              <a:rPr lang="zh-CN" altLang="en-US" sz="2000" b="1" dirty="0">
                <a:solidFill>
                  <a:schemeClr val="accent5">
                    <a:lumMod val="75000"/>
                    <a:alpha val="100000"/>
                  </a:schemeClr>
                </a:solidFill>
                <a:highlight>
                  <a:srgbClr val="FFFFFF">
                    <a:alpha val="100000"/>
                  </a:srgbClr>
                </a:highlight>
                <a:latin typeface="-apple-system"/>
              </a:rPr>
              <a:t>稳定性</a:t>
            </a:r>
            <a:r>
              <a:rPr lang="zh-CN" sz="2666" dirty="0">
                <a:solidFill>
                  <a:schemeClr val="tx1">
                    <a:alpha val="100000"/>
                  </a:schemeClr>
                </a:solidFill>
                <a:latin typeface="Candara"/>
                <a:ea typeface="微软雅黑"/>
                <a:cs typeface="+mn-cs"/>
              </a:rPr>
              <a:t>：</a:t>
            </a:r>
            <a:endParaRPr sz="2800" dirty="0">
              <a:solidFill>
                <a:schemeClr val="tx1">
                  <a:alpha val="100000"/>
                </a:schemeClr>
              </a:solidFill>
              <a:latin typeface="Candara"/>
              <a:ea typeface="微软雅黑"/>
              <a:cs typeface="+mn-cs"/>
            </a:endParaRPr>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r>
              <a:rPr lang="en-US" sz="2117" dirty="0">
                <a:solidFill>
                  <a:schemeClr val="tx1">
                    <a:alpha val="100000"/>
                  </a:schemeClr>
                </a:solidFill>
                <a:latin typeface="Candara"/>
                <a:ea typeface="微软雅黑"/>
                <a:cs typeface="+mn-cs"/>
              </a:rPr>
              <a:t> </a:t>
            </a:r>
            <a:r>
              <a:rPr lang="zh-CN" sz="2000" dirty="0">
                <a:solidFill>
                  <a:schemeClr val="tx1">
                    <a:alpha val="100000"/>
                  </a:schemeClr>
                </a:solidFill>
                <a:latin typeface="Candara"/>
                <a:ea typeface="微软雅黑"/>
                <a:cs typeface="+mn-cs"/>
              </a:rPr>
              <a:t>采用</a:t>
            </a:r>
            <a:r>
              <a:rPr lang="zh-CN" sz="2000" dirty="0">
                <a:solidFill>
                  <a:srgbClr val="FF0000"/>
                </a:solidFill>
                <a:latin typeface="Candara"/>
                <a:ea typeface="微软雅黑"/>
                <a:cs typeface="+mn-cs"/>
              </a:rPr>
              <a:t>内容寻址</a:t>
            </a:r>
            <a:r>
              <a:rPr lang="zh-CN" sz="2000" dirty="0">
                <a:solidFill>
                  <a:schemeClr val="tx1">
                    <a:alpha val="100000"/>
                  </a:schemeClr>
                </a:solidFill>
                <a:latin typeface="Candara"/>
                <a:ea typeface="微软雅黑"/>
                <a:cs typeface="+mn-cs"/>
              </a:rPr>
              <a:t>（</a:t>
            </a:r>
            <a:r>
              <a:rPr lang="en-US" sz="2000" dirty="0">
                <a:solidFill>
                  <a:schemeClr val="tx1">
                    <a:alpha val="100000"/>
                  </a:schemeClr>
                </a:solidFill>
                <a:latin typeface="Candara"/>
                <a:ea typeface="微软雅黑"/>
                <a:cs typeface="+mn-cs"/>
              </a:rPr>
              <a:t>CID</a:t>
            </a:r>
            <a:r>
              <a:rPr lang="zh-CN" sz="2000" dirty="0">
                <a:solidFill>
                  <a:schemeClr val="tx1">
                    <a:alpha val="100000"/>
                  </a:schemeClr>
                </a:solidFill>
                <a:latin typeface="Candara"/>
                <a:ea typeface="微软雅黑"/>
                <a:cs typeface="+mn-cs"/>
              </a:rPr>
              <a:t>）替代路径寻址，确保文件的唯一性和不可篡改性。</a:t>
            </a:r>
            <a:endParaRPr dirty="0"/>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r>
              <a:rPr lang="zh-CN" sz="2000" dirty="0">
                <a:solidFill>
                  <a:schemeClr val="tx1">
                    <a:alpha val="100000"/>
                  </a:schemeClr>
                </a:solidFill>
                <a:latin typeface="Candara"/>
                <a:ea typeface="微软雅黑"/>
                <a:cs typeface="+mn-cs"/>
              </a:rPr>
              <a:t>通过</a:t>
            </a:r>
            <a:r>
              <a:rPr lang="zh-CN" sz="2000" dirty="0">
                <a:solidFill>
                  <a:srgbClr val="FF0000"/>
                </a:solidFill>
                <a:latin typeface="Candara"/>
                <a:ea typeface="微软雅黑"/>
                <a:cs typeface="+mn-cs"/>
              </a:rPr>
              <a:t>文件分片</a:t>
            </a:r>
            <a:r>
              <a:rPr lang="zh-CN" sz="2000" dirty="0">
                <a:solidFill>
                  <a:schemeClr val="tx1">
                    <a:alpha val="100000"/>
                  </a:schemeClr>
                </a:solidFill>
                <a:latin typeface="Candara"/>
                <a:ea typeface="微软雅黑"/>
                <a:cs typeface="+mn-cs"/>
              </a:rPr>
              <a:t>和</a:t>
            </a:r>
            <a:r>
              <a:rPr lang="zh-CN" sz="2000" dirty="0">
                <a:solidFill>
                  <a:srgbClr val="FF0000"/>
                </a:solidFill>
                <a:latin typeface="Candara"/>
                <a:ea typeface="微软雅黑"/>
                <a:cs typeface="+mn-cs"/>
              </a:rPr>
              <a:t>多节点存储</a:t>
            </a:r>
            <a:r>
              <a:rPr lang="zh-CN" sz="2000" dirty="0">
                <a:solidFill>
                  <a:schemeClr val="tx1">
                    <a:alpha val="100000"/>
                  </a:schemeClr>
                </a:solidFill>
                <a:latin typeface="Candara"/>
                <a:ea typeface="微软雅黑"/>
                <a:cs typeface="+mn-cs"/>
              </a:rPr>
              <a:t>，</a:t>
            </a:r>
            <a:r>
              <a:rPr lang="zh-CN" sz="2000" dirty="0">
                <a:solidFill>
                  <a:schemeClr val="tx1">
                    <a:lumMod val="50000"/>
                    <a:alpha val="100000"/>
                  </a:schemeClr>
                </a:solidFill>
                <a:latin typeface="Candara"/>
                <a:ea typeface="微软雅黑"/>
                <a:cs typeface="+mn-cs"/>
              </a:rPr>
              <a:t>单节点故障不影响整体可用性</a:t>
            </a:r>
            <a:r>
              <a:rPr lang="zh-CN" sz="2000" dirty="0">
                <a:solidFill>
                  <a:schemeClr val="tx1">
                    <a:alpha val="100000"/>
                  </a:schemeClr>
                </a:solidFill>
                <a:latin typeface="Candara"/>
                <a:ea typeface="微软雅黑"/>
                <a:cs typeface="+mn-cs"/>
              </a:rPr>
              <a:t>，增强了系统的稳定性。</a:t>
            </a:r>
            <a:endParaRPr dirty="0"/>
          </a:p>
          <a:p>
            <a:pPr marL="0" lvl="0" indent="0" algn="l" defTabSz="914400">
              <a:lnSpc>
                <a:spcPct val="90000"/>
              </a:lnSpc>
              <a:spcBef>
                <a:spcPts val="1000"/>
              </a:spcBef>
              <a:buFont typeface="Arial" panose="020B0604020202020204" pitchFamily="34" charset="0"/>
              <a:buNone/>
              <a:defRPr sz="2800">
                <a:solidFill>
                  <a:schemeClr val="tx1">
                    <a:alpha val="100000"/>
                  </a:schemeClr>
                </a:solidFill>
                <a:latin typeface="Candara"/>
                <a:ea typeface="微软雅黑"/>
                <a:cs typeface="+mn-cs"/>
              </a:defRPr>
            </a:pPr>
            <a:endParaRPr lang="en-US" sz="2000" dirty="0">
              <a:solidFill>
                <a:schemeClr val="tx1">
                  <a:alpha val="100000"/>
                </a:schemeClr>
              </a:solidFill>
              <a:latin typeface="Candara"/>
              <a:ea typeface="微软雅黑"/>
              <a:cs typeface="+mn-cs"/>
            </a:endParaRPr>
          </a:p>
          <a:p>
            <a:pPr>
              <a:defRPr sz="2800">
                <a:solidFill>
                  <a:schemeClr val="tx1">
                    <a:alpha val="100000"/>
                  </a:schemeClr>
                </a:solidFill>
                <a:latin typeface="Candara"/>
                <a:ea typeface="微软雅黑"/>
                <a:cs typeface="+mn-cs"/>
              </a:defRPr>
            </a:pPr>
            <a:r>
              <a:rPr lang="zh-CN" altLang="en-US" sz="2000" b="1" dirty="0">
                <a:solidFill>
                  <a:schemeClr val="accent5">
                    <a:lumMod val="75000"/>
                    <a:alpha val="100000"/>
                  </a:schemeClr>
                </a:solidFill>
                <a:highlight>
                  <a:srgbClr val="FFFFFF">
                    <a:alpha val="100000"/>
                  </a:srgbClr>
                </a:highlight>
                <a:latin typeface="-apple-system"/>
                <a:ea typeface="微软雅黑"/>
                <a:cs typeface="+mn-cs"/>
              </a:rPr>
              <a:t>可靠性</a:t>
            </a:r>
            <a:r>
              <a:rPr lang="zh-CN" sz="2666" dirty="0">
                <a:solidFill>
                  <a:schemeClr val="tx1">
                    <a:alpha val="100000"/>
                  </a:schemeClr>
                </a:solidFill>
                <a:latin typeface="Candara"/>
                <a:ea typeface="微软雅黑"/>
                <a:cs typeface="+mn-cs"/>
              </a:rPr>
              <a:t>：</a:t>
            </a:r>
            <a:endParaRPr dirty="0"/>
          </a:p>
          <a:p>
            <a:pPr marL="0" indent="0">
              <a:buNone/>
              <a:defRPr sz="2800">
                <a:solidFill>
                  <a:schemeClr val="tx1">
                    <a:alpha val="100000"/>
                  </a:schemeClr>
                </a:solidFill>
                <a:latin typeface="Candara"/>
                <a:ea typeface="微软雅黑"/>
                <a:cs typeface="+mn-cs"/>
              </a:defRPr>
            </a:pPr>
            <a:r>
              <a:rPr lang="en-US" sz="2000" dirty="0">
                <a:solidFill>
                  <a:schemeClr val="tx1">
                    <a:alpha val="100000"/>
                  </a:schemeClr>
                </a:solidFill>
                <a:latin typeface="Candara"/>
                <a:ea typeface="微软雅黑"/>
              </a:rPr>
              <a:t> </a:t>
            </a:r>
            <a:r>
              <a:rPr lang="en-US" altLang="zh-CN" sz="2000" dirty="0">
                <a:solidFill>
                  <a:schemeClr val="tx1">
                    <a:alpha val="100000"/>
                  </a:schemeClr>
                </a:solidFill>
                <a:latin typeface="Candara"/>
                <a:ea typeface="微软雅黑"/>
              </a:rPr>
              <a:t>IPFS </a:t>
            </a:r>
            <a:r>
              <a:rPr lang="zh-CN" altLang="en-US" sz="2000" dirty="0">
                <a:solidFill>
                  <a:schemeClr val="tx1">
                    <a:alpha val="100000"/>
                  </a:schemeClr>
                </a:solidFill>
                <a:latin typeface="Candara"/>
                <a:ea typeface="微软雅黑"/>
              </a:rPr>
              <a:t>是完全</a:t>
            </a:r>
            <a:r>
              <a:rPr lang="zh-CN" altLang="en-US" sz="2000" dirty="0">
                <a:solidFill>
                  <a:srgbClr val="FF0000"/>
                </a:solidFill>
                <a:latin typeface="Candara"/>
                <a:ea typeface="微软雅黑"/>
              </a:rPr>
              <a:t>去中心化</a:t>
            </a:r>
            <a:r>
              <a:rPr lang="zh-CN" altLang="en-US" sz="2000" dirty="0">
                <a:solidFill>
                  <a:schemeClr val="tx1">
                    <a:alpha val="100000"/>
                  </a:schemeClr>
                </a:solidFill>
                <a:latin typeface="Candara"/>
                <a:ea typeface="微软雅黑"/>
              </a:rPr>
              <a:t>的，不依赖任何云存储服务，更利于</a:t>
            </a:r>
            <a:r>
              <a:rPr lang="zh-CN" altLang="en-US" sz="2000" dirty="0">
                <a:solidFill>
                  <a:srgbClr val="FF0000"/>
                </a:solidFill>
                <a:latin typeface="Candara"/>
                <a:ea typeface="微软雅黑"/>
              </a:rPr>
              <a:t>长期数据保留与迁移</a:t>
            </a:r>
            <a:r>
              <a:rPr lang="zh-CN" altLang="en-US" sz="2000" dirty="0">
                <a:solidFill>
                  <a:schemeClr val="tx1">
                    <a:alpha val="100000"/>
                  </a:schemeClr>
                </a:solidFill>
                <a:latin typeface="Candara"/>
                <a:ea typeface="微软雅黑"/>
              </a:rPr>
              <a:t>。</a:t>
            </a:r>
            <a:endParaRPr lang="en-US" altLang="zh-CN" sz="2000" dirty="0">
              <a:solidFill>
                <a:schemeClr val="tx1">
                  <a:alpha val="100000"/>
                </a:schemeClr>
              </a:solidFill>
              <a:latin typeface="Candara"/>
              <a:ea typeface="微软雅黑"/>
            </a:endParaRPr>
          </a:p>
          <a:p>
            <a:pPr marL="0" indent="0">
              <a:buNone/>
              <a:defRPr sz="2800">
                <a:solidFill>
                  <a:schemeClr val="tx1">
                    <a:alpha val="100000"/>
                  </a:schemeClr>
                </a:solidFill>
                <a:latin typeface="Candara"/>
                <a:ea typeface="微软雅黑"/>
                <a:cs typeface="+mn-cs"/>
              </a:defRPr>
            </a:pPr>
            <a:endParaRPr lang="en-US" sz="2000" dirty="0">
              <a:solidFill>
                <a:schemeClr val="tx1">
                  <a:alpha val="100000"/>
                </a:schemeClr>
              </a:solidFill>
              <a:latin typeface="Candara"/>
              <a:ea typeface="微软雅黑"/>
            </a:endParaRPr>
          </a:p>
          <a:p>
            <a:pPr>
              <a:defRPr sz="2800">
                <a:solidFill>
                  <a:schemeClr val="tx1">
                    <a:alpha val="100000"/>
                  </a:schemeClr>
                </a:solidFill>
                <a:latin typeface="Candara"/>
                <a:ea typeface="微软雅黑"/>
                <a:cs typeface="+mn-cs"/>
              </a:defRPr>
            </a:pPr>
            <a:r>
              <a:rPr lang="zh-CN" altLang="en-US" sz="2000" b="1" dirty="0">
                <a:solidFill>
                  <a:schemeClr val="accent5">
                    <a:lumMod val="75000"/>
                    <a:alpha val="100000"/>
                  </a:schemeClr>
                </a:solidFill>
                <a:highlight>
                  <a:srgbClr val="FFFFFF">
                    <a:alpha val="100000"/>
                  </a:srgbClr>
                </a:highlight>
                <a:latin typeface="-apple-system"/>
                <a:ea typeface="微软雅黑"/>
              </a:rPr>
              <a:t>节点协同</a:t>
            </a:r>
            <a:r>
              <a:rPr lang="zh-CN" altLang="en-US" dirty="0"/>
              <a:t>：</a:t>
            </a:r>
            <a:endParaRPr lang="en-US" altLang="zh-CN" dirty="0"/>
          </a:p>
          <a:p>
            <a:pPr marL="0" indent="0">
              <a:buNone/>
              <a:defRPr sz="2800">
                <a:solidFill>
                  <a:schemeClr val="tx1">
                    <a:alpha val="100000"/>
                  </a:schemeClr>
                </a:solidFill>
                <a:latin typeface="Candara"/>
                <a:ea typeface="微软雅黑"/>
                <a:cs typeface="+mn-cs"/>
              </a:defRPr>
            </a:pPr>
            <a:r>
              <a:rPr lang="zh-CN" altLang="en-US" sz="2000" dirty="0">
                <a:solidFill>
                  <a:schemeClr val="tx1">
                    <a:alpha val="100000"/>
                  </a:schemeClr>
                </a:solidFill>
                <a:latin typeface="Candara"/>
                <a:ea typeface="微软雅黑"/>
              </a:rPr>
              <a:t>数据可通过多个节点分发下载，适合</a:t>
            </a:r>
            <a:r>
              <a:rPr lang="zh-CN" altLang="en-US" sz="2000" dirty="0">
                <a:solidFill>
                  <a:srgbClr val="FF0000"/>
                </a:solidFill>
                <a:latin typeface="Candara"/>
                <a:ea typeface="微软雅黑"/>
              </a:rPr>
              <a:t>跨地域大规模共享</a:t>
            </a:r>
            <a:r>
              <a:rPr lang="zh-CN" altLang="en-US" sz="2000" dirty="0">
                <a:solidFill>
                  <a:schemeClr val="tx1">
                    <a:alpha val="100000"/>
                  </a:schemeClr>
                </a:solidFill>
                <a:latin typeface="Candara"/>
                <a:ea typeface="微软雅黑"/>
              </a:rPr>
              <a:t>。</a:t>
            </a:r>
            <a:endParaRPr sz="2000" dirty="0">
              <a:solidFill>
                <a:schemeClr val="tx1">
                  <a:alpha val="100000"/>
                </a:schemeClr>
              </a:solidFill>
              <a:latin typeface="Candara"/>
              <a:ea typeface="微软雅黑"/>
            </a:endParaRPr>
          </a:p>
        </p:txBody>
      </p:sp>
      <p:sp>
        <p:nvSpPr>
          <p:cNvPr id="2" name="灯片编号占位符 3">
            <a:extLst>
              <a:ext uri="{FF2B5EF4-FFF2-40B4-BE49-F238E27FC236}">
                <a16:creationId xmlns:a16="http://schemas.microsoft.com/office/drawing/2014/main" id="{A4A63956-1233-BADD-C6C9-5469DD476980}"/>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49</a:t>
            </a:fld>
            <a:endParaRPr lang="zh-CN" altLang="en-US" dirty="0"/>
          </a:p>
        </p:txBody>
      </p:sp>
    </p:spTree>
    <p:extLst>
      <p:ext uri="{BB962C8B-B14F-4D97-AF65-F5344CB8AC3E}">
        <p14:creationId xmlns:p14="http://schemas.microsoft.com/office/powerpoint/2010/main" val="308483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lstStyle/>
          <a:p>
            <a:pPr>
              <a:buNone/>
            </a:pPr>
            <a:r>
              <a:rPr lang="en-US" dirty="0"/>
              <a:t>2023 </a:t>
            </a:r>
            <a:r>
              <a:rPr lang="en-US" dirty="0" err="1"/>
              <a:t>G</a:t>
            </a:r>
            <a:r>
              <a:rPr lang="en-US" altLang="zh-CN" dirty="0" err="1"/>
              <a:t>low</a:t>
            </a:r>
            <a:r>
              <a:rPr lang="en-US" dirty="0" err="1"/>
              <a:t>FS</a:t>
            </a:r>
            <a:r>
              <a:rPr lang="zh-CN" dirty="0"/>
              <a:t>项目框架</a:t>
            </a:r>
            <a:endParaRPr dirty="0"/>
          </a:p>
        </p:txBody>
      </p:sp>
      <p:sp>
        <p:nvSpPr>
          <p:cNvPr id="28" name="内容占位符 2"/>
          <p:cNvSpPr>
            <a:spLocks noGrp="1"/>
          </p:cNvSpPr>
          <p:nvPr>
            <p:ph idx="1"/>
          </p:nvPr>
        </p:nvSpPr>
        <p:spPr/>
        <p:txBody>
          <a:bodyPr>
            <a:normAutofit/>
          </a:bodyPr>
          <a:lstStyle/>
          <a:p>
            <a:pPr marL="0" indent="0">
              <a:buNone/>
            </a:pPr>
            <a:endParaRPr/>
          </a:p>
          <a:p>
            <a:pPr marL="0" indent="0">
              <a:buFont typeface="Arial" panose="020B0604020202020204" pitchFamily="34" charset="0"/>
              <a:buNone/>
            </a:pPr>
            <a:endParaRPr lang="en-US" sz="1800">
              <a:solidFill>
                <a:srgbClr val="000000">
                  <a:alpha val="100000"/>
                </a:srgbClr>
              </a:solidFill>
              <a:latin typeface="华光楷体一_CNKI"/>
              <a:ea typeface="华光楷体一_CNKI"/>
              <a:cs typeface="+mn-cs"/>
            </a:endParaRPr>
          </a:p>
          <a:p>
            <a:pPr>
              <a:buFont typeface="Arial" panose="020B0604020202020204" pitchFamily="34" charset="0"/>
              <a:buChar char="•"/>
            </a:pPr>
            <a:endParaRPr lang="en-US" sz="1800">
              <a:solidFill>
                <a:srgbClr val="000000">
                  <a:alpha val="100000"/>
                </a:srgbClr>
              </a:solidFill>
              <a:latin typeface="华光楷体一_CNKI"/>
              <a:ea typeface="华光楷体一_CNKI"/>
              <a:cs typeface="+mn-cs"/>
            </a:endParaRPr>
          </a:p>
        </p:txBody>
      </p:sp>
      <p:pic>
        <p:nvPicPr>
          <p:cNvPr id="29" name="图片 28"/>
          <p:cNvPicPr>
            <a:picLocks noChangeAspect="1"/>
          </p:cNvPicPr>
          <p:nvPr/>
        </p:nvPicPr>
        <p:blipFill>
          <a:blip r:embed="rId2"/>
          <a:stretch>
            <a:fillRect/>
          </a:stretch>
        </p:blipFill>
        <p:spPr>
          <a:xfrm>
            <a:off x="1749644" y="1262326"/>
            <a:ext cx="7956046" cy="484667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p:txBody>
          <a:bodyPr/>
          <a:lstStyle/>
          <a:p>
            <a:pPr>
              <a:buNone/>
            </a:pPr>
            <a:r>
              <a:rPr lang="zh-CN" sz="2800" b="1" dirty="0">
                <a:solidFill>
                  <a:schemeClr val="accent5">
                    <a:lumMod val="75000"/>
                    <a:alpha val="100000"/>
                  </a:schemeClr>
                </a:solidFill>
                <a:highlight>
                  <a:srgbClr val="FFFFFF">
                    <a:alpha val="100000"/>
                  </a:srgbClr>
                </a:highlight>
                <a:latin typeface="-apple-system"/>
                <a:ea typeface="-apple-system"/>
                <a:cs typeface="+mn-cs"/>
              </a:rPr>
              <a:t>用户输入的时效优势</a:t>
            </a:r>
            <a:endParaRPr dirty="0"/>
          </a:p>
        </p:txBody>
      </p:sp>
      <p:sp>
        <p:nvSpPr>
          <p:cNvPr id="9" name="内容占位符 2"/>
          <p:cNvSpPr>
            <a:spLocks noGrp="1"/>
          </p:cNvSpPr>
          <p:nvPr>
            <p:ph idx="1"/>
          </p:nvPr>
        </p:nvSpPr>
        <p:spPr>
          <a:xfrm>
            <a:off x="822904" y="1982928"/>
            <a:ext cx="10546192" cy="3247624"/>
          </a:xfrm>
        </p:spPr>
        <p:txBody>
          <a:bodyPr>
            <a:normAutofit/>
          </a:bodyPr>
          <a:lstStyle/>
          <a:p>
            <a:pPr marL="0" indent="0">
              <a:buNone/>
            </a:pPr>
            <a:r>
              <a:rPr lang="zh-CN" sz="2400" dirty="0">
                <a:solidFill>
                  <a:srgbClr val="1F2328">
                    <a:alpha val="100000"/>
                  </a:srgbClr>
                </a:solidFill>
                <a:highlight>
                  <a:srgbClr val="FFFFFF">
                    <a:alpha val="100000"/>
                  </a:srgbClr>
                </a:highlight>
                <a:latin typeface="-apple-system"/>
                <a:ea typeface="-apple-system"/>
                <a:cs typeface="+mn-cs"/>
              </a:rPr>
              <a:t>直接输入自然语言命令</a:t>
            </a:r>
            <a:r>
              <a:rPr sz="2400" dirty="0">
                <a:solidFill>
                  <a:srgbClr val="1F2328">
                    <a:alpha val="100000"/>
                  </a:srgbClr>
                </a:solidFill>
                <a:highlight>
                  <a:srgbClr val="FFFFFF">
                    <a:alpha val="100000"/>
                  </a:srgbClr>
                </a:highlight>
                <a:latin typeface="-apple-system"/>
                <a:ea typeface="-apple-system"/>
                <a:cs typeface="+mn-cs"/>
              </a:rPr>
              <a:t>，</a:t>
            </a:r>
            <a:r>
              <a:rPr lang="zh-CN" sz="2400" dirty="0">
                <a:solidFill>
                  <a:srgbClr val="FF0000"/>
                </a:solidFill>
              </a:rPr>
              <a:t>缺少准确性</a:t>
            </a:r>
            <a:r>
              <a:rPr lang="zh-CN" sz="2400" dirty="0"/>
              <a:t>，同时解析命令需要</a:t>
            </a:r>
            <a:r>
              <a:rPr lang="zh-CN" altLang="en-US" sz="2400" dirty="0"/>
              <a:t>一定的</a:t>
            </a:r>
            <a:r>
              <a:rPr lang="zh-CN" sz="2400" dirty="0"/>
              <a:t>时间。</a:t>
            </a:r>
            <a:endParaRPr lang="en-US" altLang="zh-CN" sz="2400" dirty="0"/>
          </a:p>
          <a:p>
            <a:pPr marL="0" indent="0">
              <a:buNone/>
            </a:pPr>
            <a:endParaRPr lang="en-US" sz="2400" dirty="0"/>
          </a:p>
          <a:p>
            <a:pPr marL="0" indent="0">
              <a:buNone/>
            </a:pPr>
            <a:endParaRPr lang="en-US" sz="2400" dirty="0"/>
          </a:p>
          <a:p>
            <a:pPr marL="0" lvl="0" indent="0" algn="l">
              <a:buNone/>
            </a:pPr>
            <a:r>
              <a:rPr lang="zh-CN" sz="2400" dirty="0">
                <a:solidFill>
                  <a:srgbClr val="1F2328">
                    <a:alpha val="100000"/>
                  </a:srgbClr>
                </a:solidFill>
                <a:highlight>
                  <a:srgbClr val="FFFFFF">
                    <a:alpha val="100000"/>
                  </a:srgbClr>
                </a:highlight>
                <a:latin typeface="-apple-system"/>
                <a:ea typeface="-apple-system"/>
                <a:cs typeface="+mn-cs"/>
              </a:rPr>
              <a:t>用户</a:t>
            </a:r>
            <a:r>
              <a:rPr lang="zh-CN" sz="2400" dirty="0"/>
              <a:t>直接通过</a:t>
            </a:r>
            <a:r>
              <a:rPr lang="zh-CN" sz="2400" dirty="0">
                <a:solidFill>
                  <a:srgbClr val="FF0000"/>
                </a:solidFill>
              </a:rPr>
              <a:t>点击按钮</a:t>
            </a:r>
            <a:r>
              <a:rPr lang="zh-CN" sz="2400" dirty="0"/>
              <a:t>进入不同操作界面，再输入相应的信息，依据信息进行后续打标和文件处理，</a:t>
            </a:r>
            <a:r>
              <a:rPr lang="zh-CN" altLang="en-US" sz="2400" dirty="0"/>
              <a:t>对</a:t>
            </a:r>
            <a:r>
              <a:rPr lang="zh-CN" altLang="en-US" sz="2400" dirty="0">
                <a:solidFill>
                  <a:srgbClr val="FF0000"/>
                </a:solidFill>
              </a:rPr>
              <a:t>用户更加友好</a:t>
            </a:r>
            <a:r>
              <a:rPr lang="zh-CN" altLang="en-US" sz="2400" dirty="0"/>
              <a:t>，同时</a:t>
            </a:r>
            <a:r>
              <a:rPr lang="zh-CN" altLang="en-US" sz="2400" dirty="0">
                <a:solidFill>
                  <a:srgbClr val="FF0000"/>
                </a:solidFill>
              </a:rPr>
              <a:t>减少了</a:t>
            </a:r>
            <a:r>
              <a:rPr lang="en-US" altLang="zh-CN" sz="2400" dirty="0" err="1">
                <a:solidFill>
                  <a:srgbClr val="FF0000"/>
                </a:solidFill>
              </a:rPr>
              <a:t>api</a:t>
            </a:r>
            <a:r>
              <a:rPr lang="zh-CN" altLang="en-US" sz="2400" dirty="0">
                <a:solidFill>
                  <a:srgbClr val="FF0000"/>
                </a:solidFill>
              </a:rPr>
              <a:t>的延迟</a:t>
            </a:r>
            <a:r>
              <a:rPr lang="zh-CN" sz="2400" dirty="0"/>
              <a:t>。</a:t>
            </a:r>
            <a:endParaRPr dirty="0"/>
          </a:p>
        </p:txBody>
      </p:sp>
      <p:sp>
        <p:nvSpPr>
          <p:cNvPr id="2" name="灯片编号占位符 3">
            <a:extLst>
              <a:ext uri="{FF2B5EF4-FFF2-40B4-BE49-F238E27FC236}">
                <a16:creationId xmlns:a16="http://schemas.microsoft.com/office/drawing/2014/main" id="{900BB7E7-94C6-2142-051C-40FE6FB07352}"/>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50</a:t>
            </a:fld>
            <a:endParaRPr lang="zh-CN" altLang="en-US" dirty="0"/>
          </a:p>
        </p:txBody>
      </p:sp>
    </p:spTree>
    <p:extLst>
      <p:ext uri="{BB962C8B-B14F-4D97-AF65-F5344CB8AC3E}">
        <p14:creationId xmlns:p14="http://schemas.microsoft.com/office/powerpoint/2010/main" val="2754725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a:spLocks noGrp="1"/>
          </p:cNvSpPr>
          <p:nvPr>
            <p:ph type="title"/>
          </p:nvPr>
        </p:nvSpPr>
        <p:spPr/>
        <p:txBody>
          <a:bodyPr/>
          <a:lstStyle/>
          <a:p>
            <a:pPr>
              <a:buNone/>
            </a:pPr>
            <a:r>
              <a:rPr lang="zh-CN"/>
              <a:t>应用场景</a:t>
            </a:r>
            <a:endParaRPr/>
          </a:p>
        </p:txBody>
      </p:sp>
      <p:sp>
        <p:nvSpPr>
          <p:cNvPr id="21" name="内容占位符 2"/>
          <p:cNvSpPr>
            <a:spLocks noGrp="1"/>
          </p:cNvSpPr>
          <p:nvPr>
            <p:ph idx="1"/>
          </p:nvPr>
        </p:nvSpPr>
        <p:spPr/>
        <p:txBody>
          <a:bodyPr>
            <a:normAutofit/>
          </a:bodyPr>
          <a:lstStyle/>
          <a:p>
            <a:pPr>
              <a:buFont typeface="Arial" panose="020B0604020202020204" pitchFamily="34" charset="0"/>
              <a:buChar char="•"/>
            </a:pPr>
            <a:r>
              <a:rPr lang="zh-CN" sz="2400" b="1" dirty="0">
                <a:solidFill>
                  <a:schemeClr val="accent5">
                    <a:lumMod val="75000"/>
                    <a:alpha val="100000"/>
                  </a:schemeClr>
                </a:solidFill>
              </a:rPr>
              <a:t>应用于需要多人共享的文件系统</a:t>
            </a:r>
            <a:endParaRPr dirty="0"/>
          </a:p>
          <a:p>
            <a:pPr>
              <a:buFont typeface="Arial" panose="020B0604020202020204" pitchFamily="34" charset="0"/>
              <a:buChar char="•"/>
            </a:pPr>
            <a:endParaRPr lang="zh-CN" sz="2000" b="1" dirty="0"/>
          </a:p>
          <a:p>
            <a:pPr>
              <a:buFont typeface="Arial" panose="020B0604020202020204" pitchFamily="34" charset="0"/>
              <a:buChar char="•"/>
            </a:pPr>
            <a:endParaRPr lang="zh-CN" sz="2000" b="1" dirty="0"/>
          </a:p>
          <a:p>
            <a:pPr>
              <a:buFont typeface="Arial" panose="020B0604020202020204" pitchFamily="34" charset="0"/>
              <a:buChar char="•"/>
            </a:pPr>
            <a:endParaRPr lang="zh-CN" sz="2000" b="1" dirty="0"/>
          </a:p>
          <a:p>
            <a:pPr>
              <a:buFont typeface="Arial" panose="020B0604020202020204" pitchFamily="34" charset="0"/>
              <a:buChar char="•"/>
            </a:pPr>
            <a:r>
              <a:rPr lang="zh-CN" sz="2000" b="1" dirty="0"/>
              <a:t>例如</a:t>
            </a:r>
            <a:r>
              <a:rPr lang="zh-CN" sz="2400" dirty="0"/>
              <a:t>：</a:t>
            </a:r>
            <a:endParaRPr lang="en-US" altLang="zh-CN" sz="2400" dirty="0"/>
          </a:p>
          <a:p>
            <a:pPr>
              <a:buFont typeface="Arial" panose="020B0604020202020204" pitchFamily="34" charset="0"/>
              <a:buChar char="•"/>
            </a:pPr>
            <a:r>
              <a:rPr lang="zh-CN" sz="2117" b="1" dirty="0">
                <a:solidFill>
                  <a:schemeClr val="accent5">
                    <a:lumMod val="75000"/>
                    <a:alpha val="100000"/>
                  </a:schemeClr>
                </a:solidFill>
              </a:rPr>
              <a:t>企业的文件共享系统</a:t>
            </a:r>
            <a:r>
              <a:rPr lang="en-US" sz="2117" dirty="0"/>
              <a:t>
</a:t>
            </a:r>
            <a:r>
              <a:rPr lang="zh-CN" sz="2117" b="1" dirty="0">
                <a:solidFill>
                  <a:schemeClr val="accent5">
                    <a:lumMod val="75000"/>
                    <a:alpha val="100000"/>
                  </a:schemeClr>
                </a:solidFill>
              </a:rPr>
              <a:t>教育资源共享平台</a:t>
            </a:r>
            <a:endParaRPr dirty="0"/>
          </a:p>
        </p:txBody>
      </p:sp>
      <p:sp>
        <p:nvSpPr>
          <p:cNvPr id="2" name="灯片编号占位符 3">
            <a:extLst>
              <a:ext uri="{FF2B5EF4-FFF2-40B4-BE49-F238E27FC236}">
                <a16:creationId xmlns:a16="http://schemas.microsoft.com/office/drawing/2014/main" id="{10600BF6-1CD7-B1C8-D38F-68D7A947AE5B}"/>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51</a:t>
            </a:fld>
            <a:endParaRPr lang="zh-CN" altLang="en-US" dirty="0"/>
          </a:p>
        </p:txBody>
      </p:sp>
    </p:spTree>
    <p:extLst>
      <p:ext uri="{BB962C8B-B14F-4D97-AF65-F5344CB8AC3E}">
        <p14:creationId xmlns:p14="http://schemas.microsoft.com/office/powerpoint/2010/main" val="3504450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p:txBody>
          <a:bodyPr/>
          <a:lstStyle/>
          <a:p>
            <a:pPr>
              <a:buNone/>
            </a:pPr>
            <a:r>
              <a:rPr lang="zh-CN" sz="2400" b="1" dirty="0">
                <a:solidFill>
                  <a:schemeClr val="accent5">
                    <a:lumMod val="75000"/>
                    <a:alpha val="100000"/>
                  </a:schemeClr>
                </a:solidFill>
              </a:rPr>
              <a:t>企业的文件共享系统</a:t>
            </a:r>
            <a:endParaRPr dirty="0"/>
          </a:p>
        </p:txBody>
      </p:sp>
      <p:sp>
        <p:nvSpPr>
          <p:cNvPr id="24" name="内容占位符 2"/>
          <p:cNvSpPr>
            <a:spLocks noGrp="1"/>
          </p:cNvSpPr>
          <p:nvPr>
            <p:ph idx="1"/>
          </p:nvPr>
        </p:nvSpPr>
        <p:spPr/>
        <p:txBody>
          <a:bodyPr>
            <a:normAutofit/>
          </a:bodyPr>
          <a:lstStyle/>
          <a:p>
            <a:pPr>
              <a:buFont typeface="Arial" panose="020B0604020202020204" pitchFamily="34" charset="0"/>
              <a:buChar char="•"/>
            </a:pPr>
            <a:endParaRPr dirty="0"/>
          </a:p>
          <a:p>
            <a:pPr marL="0" indent="0">
              <a:buFont typeface="Arial" panose="020B0604020202020204" pitchFamily="34" charset="0"/>
              <a:buNone/>
            </a:pPr>
            <a:r>
              <a:rPr lang="en-US" sz="2117" dirty="0"/>
              <a:t>    </a:t>
            </a:r>
            <a:r>
              <a:rPr lang="zh-CN" sz="2117" dirty="0"/>
              <a:t>企业中通常有记录所有历史中的会议，合同，邮件文件以及其历史版本的需求。</a:t>
            </a:r>
            <a:endParaRPr dirty="0"/>
          </a:p>
          <a:p>
            <a:pPr marL="0" indent="0">
              <a:buFont typeface="Arial" panose="020B0604020202020204" pitchFamily="34" charset="0"/>
              <a:buNone/>
            </a:pPr>
            <a:endParaRPr lang="en-US" sz="2117" dirty="0"/>
          </a:p>
          <a:p>
            <a:pPr>
              <a:buFont typeface="Arial" panose="020B0604020202020204" pitchFamily="34" charset="0"/>
              <a:buChar char="•"/>
            </a:pPr>
            <a:r>
              <a:rPr lang="zh-CN" sz="2117" dirty="0"/>
              <a:t>带有大模型的图文件系统有利于</a:t>
            </a:r>
            <a:r>
              <a:rPr lang="zh-CN" sz="2117" dirty="0">
                <a:solidFill>
                  <a:srgbClr val="FF0000">
                    <a:alpha val="100000"/>
                  </a:srgbClr>
                </a:solidFill>
              </a:rPr>
              <a:t>在多人合作的环境下根据标签检索所需的文件。</a:t>
            </a:r>
            <a:endParaRPr dirty="0"/>
          </a:p>
          <a:p>
            <a:pPr marL="0" indent="0">
              <a:buFont typeface="Arial" panose="020B0604020202020204" pitchFamily="34" charset="0"/>
              <a:buNone/>
            </a:pPr>
            <a:endParaRPr lang="en-US" sz="2117" dirty="0">
              <a:solidFill>
                <a:srgbClr val="FF0000">
                  <a:alpha val="100000"/>
                </a:srgbClr>
              </a:solidFill>
            </a:endParaRPr>
          </a:p>
          <a:p>
            <a:r>
              <a:rPr lang="zh-CN" sz="2117" dirty="0"/>
              <a:t>另一方面，</a:t>
            </a:r>
            <a:r>
              <a:rPr lang="zh-CN" altLang="en-US" sz="2117" dirty="0"/>
              <a:t>去中心化的设置可以有效保证数据存储的</a:t>
            </a:r>
            <a:r>
              <a:rPr lang="zh-CN" altLang="en-US" sz="2117" dirty="0">
                <a:solidFill>
                  <a:srgbClr val="FF0000"/>
                </a:solidFill>
              </a:rPr>
              <a:t>可靠性</a:t>
            </a:r>
            <a:r>
              <a:rPr lang="zh-CN" altLang="en-US" sz="2117" dirty="0"/>
              <a:t>。</a:t>
            </a:r>
          </a:p>
        </p:txBody>
      </p:sp>
      <p:sp>
        <p:nvSpPr>
          <p:cNvPr id="2" name="灯片编号占位符 3">
            <a:extLst>
              <a:ext uri="{FF2B5EF4-FFF2-40B4-BE49-F238E27FC236}">
                <a16:creationId xmlns:a16="http://schemas.microsoft.com/office/drawing/2014/main" id="{A20F1E65-2851-CD62-D934-3CD15E7A322F}"/>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52</a:t>
            </a:fld>
            <a:endParaRPr lang="zh-CN" altLang="en-US" dirty="0"/>
          </a:p>
        </p:txBody>
      </p:sp>
    </p:spTree>
    <p:extLst>
      <p:ext uri="{BB962C8B-B14F-4D97-AF65-F5344CB8AC3E}">
        <p14:creationId xmlns:p14="http://schemas.microsoft.com/office/powerpoint/2010/main" val="3561357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1"/>
          <p:cNvSpPr>
            <a:spLocks noGrp="1"/>
          </p:cNvSpPr>
          <p:nvPr>
            <p:ph type="title"/>
          </p:nvPr>
        </p:nvSpPr>
        <p:spPr>
          <a:xfrm>
            <a:off x="970168" y="606265"/>
            <a:ext cx="10546192" cy="656061"/>
          </a:xfrm>
        </p:spPr>
        <p:txBody>
          <a:bodyPr/>
          <a:lstStyle/>
          <a:p>
            <a:pPr>
              <a:buNone/>
            </a:pPr>
            <a:r>
              <a:rPr lang="zh-CN" sz="2400" b="1">
                <a:solidFill>
                  <a:schemeClr val="accent5">
                    <a:lumMod val="75000"/>
                    <a:alpha val="100000"/>
                  </a:schemeClr>
                </a:solidFill>
              </a:rPr>
              <a:t>教育资源共享平台</a:t>
            </a:r>
            <a:endParaRPr/>
          </a:p>
        </p:txBody>
      </p:sp>
      <p:sp>
        <p:nvSpPr>
          <p:cNvPr id="27" name="内容占位符 2"/>
          <p:cNvSpPr>
            <a:spLocks noGrp="1"/>
          </p:cNvSpPr>
          <p:nvPr>
            <p:ph idx="1"/>
          </p:nvPr>
        </p:nvSpPr>
        <p:spPr/>
        <p:txBody>
          <a:bodyPr>
            <a:normAutofit/>
          </a:bodyPr>
          <a:lstStyle/>
          <a:p>
            <a:pPr marL="0" lvl="0" indent="0">
              <a:buNone/>
            </a:pPr>
            <a:endParaRPr lang="en-US" altLang="zh-CN" dirty="0"/>
          </a:p>
          <a:p>
            <a:pPr marL="0" lvl="0" indent="0">
              <a:buNone/>
            </a:pPr>
            <a:r>
              <a:rPr lang="zh-CN" sz="2400" dirty="0"/>
              <a:t>在教育资源共享平台或类似的视频</a:t>
            </a:r>
            <a:r>
              <a:rPr lang="zh-CN" altLang="en-US" sz="2400" dirty="0"/>
              <a:t>、</a:t>
            </a:r>
            <a:r>
              <a:rPr lang="zh-CN" sz="2400" dirty="0"/>
              <a:t>图片</a:t>
            </a:r>
            <a:r>
              <a:rPr lang="zh-CN" altLang="en-US" sz="2400" dirty="0"/>
              <a:t>、</a:t>
            </a:r>
            <a:r>
              <a:rPr lang="zh-CN" sz="2400" dirty="0"/>
              <a:t>文本素材共享平台中，有依据标签检索所需的文件的需求，需要使用带有大模型的图文件系统。</a:t>
            </a:r>
            <a:endParaRPr dirty="0"/>
          </a:p>
        </p:txBody>
      </p:sp>
      <p:sp>
        <p:nvSpPr>
          <p:cNvPr id="2" name="灯片编号占位符 3">
            <a:extLst>
              <a:ext uri="{FF2B5EF4-FFF2-40B4-BE49-F238E27FC236}">
                <a16:creationId xmlns:a16="http://schemas.microsoft.com/office/drawing/2014/main" id="{DEA25BA9-F638-95EA-5261-743A796BE5AE}"/>
              </a:ext>
            </a:extLst>
          </p:cNvPr>
          <p:cNvSpPr>
            <a:spLocks noGrp="1"/>
          </p:cNvSpPr>
          <p:nvPr>
            <p:ph type="sldNum" sz="quarter" idx="12"/>
          </p:nvPr>
        </p:nvSpPr>
        <p:spPr>
          <a:xfrm>
            <a:off x="11353800" y="6356349"/>
            <a:ext cx="412750" cy="365125"/>
          </a:xfrm>
        </p:spPr>
        <p:txBody>
          <a:bodyPr/>
          <a:lstStyle/>
          <a:p>
            <a:fld id="{5B74D221-F78E-4CE2-B90E-39C483F4591B}" type="slidenum">
              <a:rPr lang="zh-CN" altLang="en-US" smtClean="0"/>
              <a:t>53</a:t>
            </a:fld>
            <a:endParaRPr lang="zh-CN" altLang="en-US" dirty="0"/>
          </a:p>
        </p:txBody>
      </p:sp>
      <p:pic>
        <p:nvPicPr>
          <p:cNvPr id="4" name="图片 3">
            <a:extLst>
              <a:ext uri="{FF2B5EF4-FFF2-40B4-BE49-F238E27FC236}">
                <a16:creationId xmlns:a16="http://schemas.microsoft.com/office/drawing/2014/main" id="{6454E76D-53F4-8221-F912-19A394B40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926" y="2794407"/>
            <a:ext cx="2551395" cy="1836115"/>
          </a:xfrm>
          <a:prstGeom prst="rect">
            <a:avLst/>
          </a:prstGeom>
        </p:spPr>
      </p:pic>
      <p:sp>
        <p:nvSpPr>
          <p:cNvPr id="5" name="文本框 4">
            <a:extLst>
              <a:ext uri="{FF2B5EF4-FFF2-40B4-BE49-F238E27FC236}">
                <a16:creationId xmlns:a16="http://schemas.microsoft.com/office/drawing/2014/main" id="{E8709297-10EB-3D5A-067E-E64ED1D9FEAB}"/>
              </a:ext>
            </a:extLst>
          </p:cNvPr>
          <p:cNvSpPr txBox="1"/>
          <p:nvPr/>
        </p:nvSpPr>
        <p:spPr>
          <a:xfrm>
            <a:off x="1653234" y="5024912"/>
            <a:ext cx="1360627" cy="461665"/>
          </a:xfrm>
          <a:prstGeom prst="rect">
            <a:avLst/>
          </a:prstGeom>
          <a:noFill/>
        </p:spPr>
        <p:txBody>
          <a:bodyPr wrap="square" rtlCol="0">
            <a:spAutoFit/>
          </a:bodyPr>
          <a:lstStyle/>
          <a:p>
            <a:r>
              <a:rPr lang="en-US" altLang="zh-CN" sz="2400" dirty="0"/>
              <a:t>bb</a:t>
            </a:r>
            <a:r>
              <a:rPr lang="zh-CN" altLang="en-US" sz="2400" dirty="0"/>
              <a:t>系统</a:t>
            </a:r>
            <a:endParaRPr lang="en-US" sz="2400" dirty="0"/>
          </a:p>
        </p:txBody>
      </p:sp>
      <p:sp>
        <p:nvSpPr>
          <p:cNvPr id="6" name="加号 5">
            <a:extLst>
              <a:ext uri="{FF2B5EF4-FFF2-40B4-BE49-F238E27FC236}">
                <a16:creationId xmlns:a16="http://schemas.microsoft.com/office/drawing/2014/main" id="{8B299EC8-D738-EC9E-3B95-CC76C3D08027}"/>
              </a:ext>
            </a:extLst>
          </p:cNvPr>
          <p:cNvSpPr/>
          <p:nvPr/>
        </p:nvSpPr>
        <p:spPr>
          <a:xfrm>
            <a:off x="3756667" y="3325455"/>
            <a:ext cx="720236" cy="774017"/>
          </a:xfrm>
          <a:prstGeom prst="mathPlus">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64851258-7588-B37E-40FE-6A9B868C0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249" y="2860244"/>
            <a:ext cx="2585545" cy="1836115"/>
          </a:xfrm>
          <a:prstGeom prst="rect">
            <a:avLst/>
          </a:prstGeom>
        </p:spPr>
      </p:pic>
      <p:sp>
        <p:nvSpPr>
          <p:cNvPr id="9" name="文本框 8">
            <a:extLst>
              <a:ext uri="{FF2B5EF4-FFF2-40B4-BE49-F238E27FC236}">
                <a16:creationId xmlns:a16="http://schemas.microsoft.com/office/drawing/2014/main" id="{29C6709F-BB99-4666-188D-19434F230C83}"/>
              </a:ext>
            </a:extLst>
          </p:cNvPr>
          <p:cNvSpPr txBox="1"/>
          <p:nvPr/>
        </p:nvSpPr>
        <p:spPr>
          <a:xfrm>
            <a:off x="5075647" y="5024911"/>
            <a:ext cx="1459642" cy="461665"/>
          </a:xfrm>
          <a:prstGeom prst="rect">
            <a:avLst/>
          </a:prstGeom>
          <a:noFill/>
        </p:spPr>
        <p:txBody>
          <a:bodyPr wrap="square" rtlCol="0">
            <a:spAutoFit/>
          </a:bodyPr>
          <a:lstStyle/>
          <a:p>
            <a:r>
              <a:rPr lang="zh-CN" altLang="en-US" sz="2400" dirty="0"/>
              <a:t>睿客云盘</a:t>
            </a:r>
            <a:endParaRPr lang="en-US" sz="2400" dirty="0"/>
          </a:p>
        </p:txBody>
      </p:sp>
      <p:sp>
        <p:nvSpPr>
          <p:cNvPr id="10" name="箭头: 右 9">
            <a:extLst>
              <a:ext uri="{FF2B5EF4-FFF2-40B4-BE49-F238E27FC236}">
                <a16:creationId xmlns:a16="http://schemas.microsoft.com/office/drawing/2014/main" id="{8B1FFDD6-FFB8-DE78-3036-17A085A54E1D}"/>
              </a:ext>
            </a:extLst>
          </p:cNvPr>
          <p:cNvSpPr/>
          <p:nvPr/>
        </p:nvSpPr>
        <p:spPr>
          <a:xfrm>
            <a:off x="7318464" y="3578525"/>
            <a:ext cx="731520" cy="399549"/>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81D5D816-7D8C-028A-A8C5-AB725732B7BA}"/>
              </a:ext>
            </a:extLst>
          </p:cNvPr>
          <p:cNvSpPr txBox="1"/>
          <p:nvPr/>
        </p:nvSpPr>
        <p:spPr>
          <a:xfrm>
            <a:off x="9289083" y="5024910"/>
            <a:ext cx="1562235" cy="461665"/>
          </a:xfrm>
          <a:prstGeom prst="rect">
            <a:avLst/>
          </a:prstGeom>
          <a:noFill/>
        </p:spPr>
        <p:txBody>
          <a:bodyPr wrap="square" rtlCol="0">
            <a:spAutoFit/>
          </a:bodyPr>
          <a:lstStyle/>
          <a:p>
            <a:r>
              <a:rPr lang="en-US" sz="2400" dirty="0" err="1"/>
              <a:t>MicroRust</a:t>
            </a:r>
            <a:endParaRPr lang="en-US" sz="2400" dirty="0"/>
          </a:p>
        </p:txBody>
      </p:sp>
      <p:pic>
        <p:nvPicPr>
          <p:cNvPr id="15" name="图片 14">
            <a:extLst>
              <a:ext uri="{FF2B5EF4-FFF2-40B4-BE49-F238E27FC236}">
                <a16:creationId xmlns:a16="http://schemas.microsoft.com/office/drawing/2014/main" id="{BF3699B8-3ADD-97AE-A3C5-39F154C53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9293" y="2860244"/>
            <a:ext cx="3147067" cy="1966917"/>
          </a:xfrm>
          <a:prstGeom prst="rect">
            <a:avLst/>
          </a:prstGeom>
        </p:spPr>
      </p:pic>
    </p:spTree>
    <p:extLst>
      <p:ext uri="{BB962C8B-B14F-4D97-AF65-F5344CB8AC3E}">
        <p14:creationId xmlns:p14="http://schemas.microsoft.com/office/powerpoint/2010/main" val="22332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5"/>
          <p:cNvSpPr>
            <a:spLocks noGrp="1"/>
          </p:cNvSpPr>
          <p:nvPr>
            <p:ph type="ctrTitle"/>
          </p:nvPr>
        </p:nvSpPr>
        <p:spPr/>
        <p:txBody>
          <a:bodyPr/>
          <a:lstStyle/>
          <a:p>
            <a:r>
              <a:rPr lang="zh-CN" altLang="en-US"/>
              <a:t>谢谢！</a:t>
            </a:r>
            <a:endParaRPr lang="zh-CN" altLang="en-US" dirty="0"/>
          </a:p>
        </p:txBody>
      </p:sp>
      <p:sp>
        <p:nvSpPr>
          <p:cNvPr id="44" name="副标题 6"/>
          <p:cNvSpPr>
            <a:spLocks noGrp="1"/>
          </p:cNvSpPr>
          <p:nvPr>
            <p:ph type="subTitle" idx="1"/>
          </p:nvPr>
        </p:nvSpPr>
        <p:spPr/>
        <p:txBody>
          <a:bodyPr/>
          <a:lstStyle/>
          <a:p>
            <a:r>
              <a:rPr lang="zh-CN" altLang="en-US"/>
              <a:t>请提宝贵意见</a:t>
            </a:r>
            <a:endParaRPr lang="zh-CN" altLang="en-US" dirty="0"/>
          </a:p>
        </p:txBody>
      </p:sp>
    </p:spTree>
    <p:extLst>
      <p:ext uri="{BB962C8B-B14F-4D97-AF65-F5344CB8AC3E}">
        <p14:creationId xmlns:p14="http://schemas.microsoft.com/office/powerpoint/2010/main" val="152335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a:spLocks noGrp="1"/>
          </p:cNvSpPr>
          <p:nvPr>
            <p:ph type="title"/>
          </p:nvPr>
        </p:nvSpPr>
        <p:spPr/>
        <p:txBody>
          <a:bodyPr/>
          <a:lstStyle/>
          <a:p>
            <a:pPr>
              <a:buNone/>
            </a:pPr>
            <a:r>
              <a:rPr lang="en-US"/>
              <a:t>2024 ARKFS </a:t>
            </a:r>
            <a:r>
              <a:rPr lang="zh-CN"/>
              <a:t>项目框架</a:t>
            </a:r>
            <a:endParaRPr/>
          </a:p>
        </p:txBody>
      </p:sp>
      <p:pic>
        <p:nvPicPr>
          <p:cNvPr id="32" name="内容占位符 31"/>
          <p:cNvPicPr>
            <a:picLocks noGrp="1" noChangeAspect="1"/>
          </p:cNvPicPr>
          <p:nvPr>
            <p:ph idx="1"/>
          </p:nvPr>
        </p:nvPicPr>
        <p:blipFill>
          <a:blip r:embed="rId2"/>
          <a:stretch>
            <a:fillRect/>
          </a:stretch>
        </p:blipFill>
        <p:spPr>
          <a:xfrm>
            <a:off x="2058074" y="1283641"/>
            <a:ext cx="8370379" cy="46510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a:spLocks noGrp="1"/>
          </p:cNvSpPr>
          <p:nvPr>
            <p:ph type="title"/>
          </p:nvPr>
        </p:nvSpPr>
        <p:spPr/>
        <p:txBody>
          <a:bodyPr/>
          <a:lstStyle/>
          <a:p>
            <a:pPr>
              <a:buNone/>
            </a:pPr>
            <a:r>
              <a:rPr lang="en-US"/>
              <a:t>2024  VIVO50FS</a:t>
            </a:r>
            <a:r>
              <a:rPr lang="zh-CN"/>
              <a:t>项目框架</a:t>
            </a:r>
            <a:endParaRPr/>
          </a:p>
        </p:txBody>
      </p:sp>
      <p:pic>
        <p:nvPicPr>
          <p:cNvPr id="35" name="内容占位符 34"/>
          <p:cNvPicPr>
            <a:picLocks noGrp="1" noChangeAspect="1"/>
          </p:cNvPicPr>
          <p:nvPr>
            <p:ph idx="1"/>
          </p:nvPr>
        </p:nvPicPr>
        <p:blipFill>
          <a:blip r:embed="rId2"/>
          <a:stretch>
            <a:fillRect/>
          </a:stretch>
        </p:blipFill>
        <p:spPr>
          <a:xfrm>
            <a:off x="2430216" y="1283641"/>
            <a:ext cx="7626096" cy="46510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2497032908"/>
              </p:ext>
            </p:extLst>
          </p:nvPr>
        </p:nvGraphicFramePr>
        <p:xfrm>
          <a:off x="1198067" y="677269"/>
          <a:ext cx="9241003" cy="5721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p:cNvSpPr txBox="1"/>
          <p:nvPr/>
        </p:nvSpPr>
        <p:spPr>
          <a:xfrm>
            <a:off x="1372540" y="1946559"/>
            <a:ext cx="2461895" cy="773430"/>
          </a:xfrm>
          <a:prstGeom prst="rect">
            <a:avLst/>
          </a:prstGeom>
          <a:noFill/>
        </p:spPr>
        <p:txBody>
          <a:bodyPr wrap="square" rtlCol="0">
            <a:noAutofit/>
          </a:bodyPr>
          <a:lstStyle/>
          <a:p>
            <a:r>
              <a:rPr lang="en-US" altLang="zh-CN" sz="2000" dirty="0">
                <a:latin typeface="Comic Sans MS" panose="030F0702030302020204" pitchFamily="66" charset="0"/>
              </a:rPr>
              <a:t>2022-WowKiddy</a:t>
            </a: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容器化部署</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高性能缓存（监控与测试）</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图片、视频的小开销预览</a:t>
            </a:r>
          </a:p>
        </p:txBody>
      </p:sp>
      <p:sp>
        <p:nvSpPr>
          <p:cNvPr id="10" name="文本框 9"/>
          <p:cNvSpPr txBox="1"/>
          <p:nvPr/>
        </p:nvSpPr>
        <p:spPr>
          <a:xfrm>
            <a:off x="2302281" y="5452975"/>
            <a:ext cx="1859280" cy="780415"/>
          </a:xfrm>
          <a:prstGeom prst="rect">
            <a:avLst/>
          </a:prstGeom>
          <a:noFill/>
        </p:spPr>
        <p:txBody>
          <a:bodyPr wrap="square" rtlCol="0">
            <a:noAutofit/>
          </a:bodyPr>
          <a:lstStyle/>
          <a:p>
            <a:r>
              <a:rPr lang="en-US" altLang="zh-CN" dirty="0">
                <a:latin typeface="Comic Sans MS" panose="030F0702030302020204" pitchFamily="66" charset="0"/>
              </a:rPr>
              <a:t>2021-DisGraFS</a:t>
            </a: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图呈现形式</a:t>
            </a: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加入文件打标功能</a:t>
            </a: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替换文件系统</a:t>
            </a:r>
            <a:endParaRPr lang="zh-CN" altLang="en-US" sz="1400" dirty="0">
              <a:latin typeface="华光楷体一_CNKI" panose="02000500000000000000" pitchFamily="2" charset="-122"/>
              <a:ea typeface="华光楷体一_CNKI" panose="02000500000000000000" pitchFamily="2" charset="-122"/>
            </a:endParaRPr>
          </a:p>
          <a:p>
            <a:endParaRPr lang="zh-CN" altLang="en-US" dirty="0"/>
          </a:p>
        </p:txBody>
      </p:sp>
      <p:sp>
        <p:nvSpPr>
          <p:cNvPr id="11" name="文本框 10"/>
          <p:cNvSpPr txBox="1"/>
          <p:nvPr/>
        </p:nvSpPr>
        <p:spPr>
          <a:xfrm>
            <a:off x="4285920" y="4089684"/>
            <a:ext cx="1605280" cy="532765"/>
          </a:xfrm>
          <a:prstGeom prst="rect">
            <a:avLst/>
          </a:prstGeom>
          <a:noFill/>
        </p:spPr>
        <p:txBody>
          <a:bodyPr wrap="none" rtlCol="0">
            <a:noAutofit/>
          </a:bodyPr>
          <a:lstStyle/>
          <a:p>
            <a:r>
              <a:rPr lang="en-US" altLang="zh-CN" dirty="0">
                <a:latin typeface="Comic Sans MS" panose="030F0702030302020204" pitchFamily="66" charset="0"/>
              </a:rPr>
              <a:t>2022-TOBEDONE</a:t>
            </a: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分布式存储</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网页端操作</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监控、运维</a:t>
            </a:r>
            <a:endParaRPr lang="zh-CN" altLang="en-US" dirty="0">
              <a:latin typeface="Comic Sans MS" panose="030F0702030302020204" pitchFamily="66" charset="0"/>
            </a:endParaRPr>
          </a:p>
        </p:txBody>
      </p:sp>
      <p:sp>
        <p:nvSpPr>
          <p:cNvPr id="12" name="文本框 11"/>
          <p:cNvSpPr txBox="1"/>
          <p:nvPr/>
        </p:nvSpPr>
        <p:spPr>
          <a:xfrm>
            <a:off x="-54920" y="5268309"/>
            <a:ext cx="1687398" cy="369332"/>
          </a:xfrm>
          <a:prstGeom prst="rect">
            <a:avLst/>
          </a:prstGeom>
          <a:noFill/>
        </p:spPr>
        <p:txBody>
          <a:bodyPr wrap="square" rtlCol="0">
            <a:spAutoFit/>
          </a:bodyPr>
          <a:lstStyle/>
          <a:p>
            <a:r>
              <a:rPr lang="en-US" altLang="zh-CN" dirty="0">
                <a:latin typeface="Comic Sans MS" panose="030F0702030302020204" pitchFamily="66" charset="0"/>
              </a:rPr>
              <a:t>2020</a:t>
            </a:r>
            <a:r>
              <a:rPr lang="zh-CN" altLang="en-US" dirty="0">
                <a:latin typeface="Comic Sans MS" panose="030F0702030302020204" pitchFamily="66" charset="0"/>
              </a:rPr>
              <a:t>及更早</a:t>
            </a:r>
          </a:p>
        </p:txBody>
      </p:sp>
      <p:sp>
        <p:nvSpPr>
          <p:cNvPr id="2" name="文本框 1"/>
          <p:cNvSpPr txBox="1"/>
          <p:nvPr/>
        </p:nvSpPr>
        <p:spPr>
          <a:xfrm>
            <a:off x="4353687" y="809909"/>
            <a:ext cx="3210560" cy="1136650"/>
          </a:xfrm>
          <a:prstGeom prst="rect">
            <a:avLst/>
          </a:prstGeom>
          <a:noFill/>
        </p:spPr>
        <p:txBody>
          <a:bodyPr wrap="none" rtlCol="0">
            <a:noAutofit/>
          </a:bodyPr>
          <a:lstStyle/>
          <a:p>
            <a:r>
              <a:rPr lang="en-US" altLang="zh-CN" sz="2000" dirty="0">
                <a:latin typeface="Comic Sans MS" panose="030F0702030302020204" pitchFamily="66" charset="0"/>
              </a:rPr>
              <a:t>2023-GlowFS</a:t>
            </a:r>
            <a:endParaRPr lang="zh-CN" altLang="en-US" sz="2000" dirty="0">
              <a:latin typeface="Comic Sans MS" panose="030F0702030302020204" pitchFamily="66" charset="0"/>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数据一致性</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前端、可视化的优化</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en-US" altLang="zh-CN" dirty="0">
                <a:latin typeface="华光楷体一_CNKI" panose="02000500000000000000" pitchFamily="2" charset="-122"/>
                <a:ea typeface="华光楷体一_CNKI" panose="02000500000000000000" pitchFamily="2" charset="-122"/>
              </a:rPr>
              <a:t>Ray</a:t>
            </a:r>
            <a:r>
              <a:rPr lang="zh-CN" altLang="en-US" dirty="0">
                <a:latin typeface="华光楷体一_CNKI" panose="02000500000000000000" pitchFamily="2" charset="-122"/>
                <a:ea typeface="华光楷体一_CNKI" panose="02000500000000000000" pitchFamily="2" charset="-122"/>
              </a:rPr>
              <a:t>打标算法更新</a:t>
            </a:r>
          </a:p>
        </p:txBody>
      </p:sp>
      <p:sp>
        <p:nvSpPr>
          <p:cNvPr id="3" name="文本框 2"/>
          <p:cNvSpPr txBox="1"/>
          <p:nvPr/>
        </p:nvSpPr>
        <p:spPr>
          <a:xfrm>
            <a:off x="6954765" y="2955256"/>
            <a:ext cx="3653790" cy="1400810"/>
          </a:xfrm>
          <a:prstGeom prst="rect">
            <a:avLst/>
          </a:prstGeom>
          <a:noFill/>
        </p:spPr>
        <p:txBody>
          <a:bodyPr wrap="none" rtlCol="0">
            <a:noAutofit/>
          </a:bodyPr>
          <a:lstStyle/>
          <a:p>
            <a:pPr algn="l"/>
            <a:r>
              <a:rPr lang="en-US" altLang="zh-CN" dirty="0">
                <a:latin typeface="华光楷体一_CNKI" panose="02000500000000000000" pitchFamily="2" charset="-122"/>
                <a:ea typeface="华光楷体一_CNKI" panose="02000500000000000000" pitchFamily="2" charset="-122"/>
              </a:rPr>
              <a:t>2024-VIVO50FS</a:t>
            </a:r>
            <a:endParaRPr lang="zh-CN" altLang="en-US"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多模态大模型</a:t>
            </a:r>
            <a:endParaRPr lang="en-US" altLang="zh-CN"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en-US" altLang="zh-CN" dirty="0">
                <a:latin typeface="华光楷体一_CNKI" panose="02000500000000000000" pitchFamily="2" charset="-122"/>
                <a:ea typeface="华光楷体一_CNKI" panose="02000500000000000000" pitchFamily="2" charset="-122"/>
                <a:sym typeface="+mn-ea"/>
              </a:rPr>
              <a:t>nginx配置反向代理</a:t>
            </a:r>
            <a:endParaRPr lang="en-US" altLang="zh-CN"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挂载juiceFS</a:t>
            </a:r>
          </a:p>
          <a:p>
            <a:pPr marL="285750" indent="-285750" algn="l">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向量化存储和检索</a:t>
            </a:r>
          </a:p>
        </p:txBody>
      </p:sp>
      <p:pic>
        <p:nvPicPr>
          <p:cNvPr id="4" name="图片 3" descr="中科大"/>
          <p:cNvPicPr>
            <a:picLocks noChangeAspect="1"/>
          </p:cNvPicPr>
          <p:nvPr/>
        </p:nvPicPr>
        <p:blipFill>
          <a:blip r:embed="rId8"/>
          <a:stretch>
            <a:fillRect/>
          </a:stretch>
        </p:blipFill>
        <p:spPr>
          <a:xfrm>
            <a:off x="11134090" y="227330"/>
            <a:ext cx="675640" cy="675640"/>
          </a:xfrm>
          <a:prstGeom prst="rect">
            <a:avLst/>
          </a:prstGeom>
        </p:spPr>
      </p:pic>
      <p:sp>
        <p:nvSpPr>
          <p:cNvPr id="6" name="文本框 5">
            <a:extLst>
              <a:ext uri="{FF2B5EF4-FFF2-40B4-BE49-F238E27FC236}">
                <a16:creationId xmlns:a16="http://schemas.microsoft.com/office/drawing/2014/main" id="{6FA0CE0D-5759-F93A-F566-C520669DFF6F}"/>
              </a:ext>
            </a:extLst>
          </p:cNvPr>
          <p:cNvSpPr txBox="1"/>
          <p:nvPr/>
        </p:nvSpPr>
        <p:spPr>
          <a:xfrm>
            <a:off x="9188939" y="835081"/>
            <a:ext cx="3019514" cy="3231654"/>
          </a:xfrm>
          <a:prstGeom prst="rect">
            <a:avLst/>
          </a:prstGeom>
          <a:noFill/>
        </p:spPr>
        <p:txBody>
          <a:bodyPr wrap="square" rtlCol="0">
            <a:spAutoFit/>
          </a:bodyPr>
          <a:lstStyle/>
          <a:p>
            <a:r>
              <a:rPr lang="en-US" altLang="zh-CN" sz="2800" dirty="0"/>
              <a:t>2025-MicroRust</a:t>
            </a:r>
          </a:p>
          <a:p>
            <a:pPr marL="285750" indent="-285750">
              <a:buFont typeface="Arial" panose="020B0604020202020204" pitchFamily="34" charset="0"/>
              <a:buChar char="•"/>
            </a:pPr>
            <a:r>
              <a:rPr lang="en-US" altLang="zh-CN" sz="2800" dirty="0"/>
              <a:t>IPFS</a:t>
            </a:r>
            <a:r>
              <a:rPr lang="zh-CN" altLang="en-US" sz="2800" dirty="0"/>
              <a:t>存储系统</a:t>
            </a:r>
            <a:endParaRPr lang="en-US" altLang="zh-CN" sz="2800" dirty="0"/>
          </a:p>
          <a:p>
            <a:pPr marL="285750" indent="-285750">
              <a:buFont typeface="Arial" panose="020B0604020202020204" pitchFamily="34" charset="0"/>
              <a:buChar char="•"/>
            </a:pPr>
            <a:r>
              <a:rPr lang="en-US" altLang="zh-CN" sz="2800" dirty="0"/>
              <a:t>Neo4j</a:t>
            </a:r>
            <a:r>
              <a:rPr lang="zh-CN" altLang="en-US" sz="2800" dirty="0"/>
              <a:t>数据库</a:t>
            </a:r>
            <a:endParaRPr lang="en-US" altLang="zh-CN" sz="2800" dirty="0"/>
          </a:p>
          <a:p>
            <a:pPr marL="285750" indent="-285750">
              <a:buFont typeface="Arial" panose="020B0604020202020204" pitchFamily="34" charset="0"/>
              <a:buChar char="•"/>
            </a:pPr>
            <a:r>
              <a:rPr lang="zh-CN" altLang="en-US" sz="2800" dirty="0"/>
              <a:t>大语言模型打标</a:t>
            </a:r>
            <a:endParaRPr lang="en-US" altLang="zh-CN" sz="2800" dirty="0"/>
          </a:p>
          <a:p>
            <a:pPr marL="285750" indent="-285750">
              <a:buFont typeface="Arial" panose="020B0604020202020204" pitchFamily="34" charset="0"/>
              <a:buChar char="•"/>
            </a:pPr>
            <a:r>
              <a:rPr lang="en-US" sz="2800" dirty="0"/>
              <a:t>Html</a:t>
            </a:r>
            <a:r>
              <a:rPr lang="zh-CN" altLang="en-US" sz="2800" dirty="0"/>
              <a:t>和</a:t>
            </a:r>
            <a:r>
              <a:rPr lang="en-US" altLang="zh-CN" sz="2800" dirty="0"/>
              <a:t>flask</a:t>
            </a:r>
            <a:r>
              <a:rPr lang="zh-CN" altLang="en-US" sz="2800" dirty="0"/>
              <a:t>库的前端构建</a:t>
            </a:r>
            <a:endParaRPr lang="en-US" altLang="zh-CN" sz="2800" dirty="0"/>
          </a:p>
          <a:p>
            <a:endParaRPr lang="en-US" altLang="zh-CN" dirty="0"/>
          </a:p>
          <a:p>
            <a:endParaRPr lang="en-US" dirty="0"/>
          </a:p>
        </p:txBody>
      </p:sp>
    </p:spTree>
    <p:extLst>
      <p:ext uri="{BB962C8B-B14F-4D97-AF65-F5344CB8AC3E}">
        <p14:creationId xmlns:p14="http://schemas.microsoft.com/office/powerpoint/2010/main" val="396326307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3"/>
          <p:cNvSpPr>
            <a:spLocks noGrp="1"/>
          </p:cNvSpPr>
          <p:nvPr>
            <p:ph type="sldNum" sz="quarter" idx="12"/>
          </p:nvPr>
        </p:nvSpPr>
        <p:spPr/>
        <p:txBody>
          <a:bodyPr/>
          <a:lstStyle/>
          <a:p>
            <a:fld id="{5B74D221-F78E-4CE2-B90E-39C483F4591B}" type="slidenum">
              <a:rPr/>
              <a:t>9</a:t>
            </a:fld>
            <a:endParaRPr lang="zh-CN" altLang="en-US" dirty="0"/>
          </a:p>
        </p:txBody>
      </p:sp>
      <p:sp>
        <p:nvSpPr>
          <p:cNvPr id="46" name="标题 5"/>
          <p:cNvSpPr>
            <a:spLocks noGrp="1"/>
          </p:cNvSpPr>
          <p:nvPr>
            <p:ph type="title"/>
          </p:nvPr>
        </p:nvSpPr>
        <p:spPr/>
        <p:txBody>
          <a:bodyPr/>
          <a:lstStyle/>
          <a:p>
            <a:r>
              <a:rPr lang="en-US" altLang="zh-CN" dirty="0">
                <a:sym typeface="+mn-ea"/>
              </a:rPr>
              <a:t>2025MicroRust</a:t>
            </a:r>
            <a:r>
              <a:rPr lang="zh-CN" altLang="en-US" dirty="0">
                <a:sym typeface="+mn-ea"/>
              </a:rPr>
              <a:t>项目架构</a:t>
            </a:r>
          </a:p>
        </p:txBody>
      </p:sp>
      <p:sp>
        <p:nvSpPr>
          <p:cNvPr id="2" name="流程图: 接点 1"/>
          <p:cNvSpPr/>
          <p:nvPr/>
        </p:nvSpPr>
        <p:spPr>
          <a:xfrm>
            <a:off x="4003963" y="3006436"/>
            <a:ext cx="2445327" cy="128154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Web UI</a:t>
            </a:r>
            <a:endParaRPr lang="zh-CN" altLang="en-US" dirty="0"/>
          </a:p>
        </p:txBody>
      </p:sp>
      <p:sp>
        <p:nvSpPr>
          <p:cNvPr id="3" name="流程图: 接点 2"/>
          <p:cNvSpPr/>
          <p:nvPr/>
        </p:nvSpPr>
        <p:spPr>
          <a:xfrm>
            <a:off x="1534690" y="3226377"/>
            <a:ext cx="1214382" cy="85898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User</a:t>
            </a:r>
            <a:endParaRPr lang="zh-CN" altLang="en-US" dirty="0"/>
          </a:p>
        </p:txBody>
      </p:sp>
      <p:sp>
        <p:nvSpPr>
          <p:cNvPr id="4" name="流程图: 接点 3"/>
          <p:cNvSpPr/>
          <p:nvPr/>
        </p:nvSpPr>
        <p:spPr>
          <a:xfrm>
            <a:off x="4565072" y="1220565"/>
            <a:ext cx="1323109" cy="95596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AI service</a:t>
            </a:r>
            <a:endParaRPr lang="zh-CN" altLang="en-US" dirty="0"/>
          </a:p>
        </p:txBody>
      </p:sp>
      <p:sp>
        <p:nvSpPr>
          <p:cNvPr id="9" name="文本框 8"/>
          <p:cNvSpPr txBox="1"/>
          <p:nvPr/>
        </p:nvSpPr>
        <p:spPr>
          <a:xfrm>
            <a:off x="4863609" y="2232249"/>
            <a:ext cx="989621" cy="369332"/>
          </a:xfrm>
          <a:prstGeom prst="rect">
            <a:avLst/>
          </a:prstGeom>
          <a:noFill/>
        </p:spPr>
        <p:txBody>
          <a:bodyPr wrap="square" rtlCol="0">
            <a:spAutoFit/>
          </a:bodyPr>
          <a:lstStyle/>
          <a:p>
            <a:r>
              <a:rPr lang="en-US" altLang="zh-CN" dirty="0"/>
              <a:t>By API</a:t>
            </a:r>
            <a:endParaRPr lang="zh-CN" altLang="en-US" dirty="0"/>
          </a:p>
        </p:txBody>
      </p:sp>
      <p:cxnSp>
        <p:nvCxnSpPr>
          <p:cNvPr id="11" name="直接箭头连接符 10"/>
          <p:cNvCxnSpPr>
            <a:cxnSpLocks/>
            <a:stCxn id="3" idx="7"/>
          </p:cNvCxnSpPr>
          <p:nvPr/>
        </p:nvCxnSpPr>
        <p:spPr>
          <a:xfrm>
            <a:off x="2571230" y="3352172"/>
            <a:ext cx="1473242" cy="11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cxnSpLocks/>
            <a:endCxn id="3" idx="5"/>
          </p:cNvCxnSpPr>
          <p:nvPr/>
        </p:nvCxnSpPr>
        <p:spPr>
          <a:xfrm flipH="1">
            <a:off x="2571230" y="3845913"/>
            <a:ext cx="1473242" cy="113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99228" y="2911825"/>
            <a:ext cx="2124483" cy="369332"/>
          </a:xfrm>
          <a:prstGeom prst="rect">
            <a:avLst/>
          </a:prstGeom>
          <a:noFill/>
        </p:spPr>
        <p:txBody>
          <a:bodyPr wrap="square" rtlCol="0">
            <a:spAutoFit/>
          </a:bodyPr>
          <a:lstStyle/>
          <a:p>
            <a:r>
              <a:rPr lang="en-US" altLang="zh-CN" dirty="0" err="1"/>
              <a:t>Command,File</a:t>
            </a:r>
            <a:r>
              <a:rPr lang="en-US" altLang="zh-CN" dirty="0"/>
              <a:t> Path</a:t>
            </a:r>
            <a:endParaRPr lang="zh-CN" altLang="en-US" dirty="0"/>
          </a:p>
        </p:txBody>
      </p:sp>
      <p:sp>
        <p:nvSpPr>
          <p:cNvPr id="15" name="文本框 14"/>
          <p:cNvSpPr txBox="1"/>
          <p:nvPr/>
        </p:nvSpPr>
        <p:spPr>
          <a:xfrm>
            <a:off x="2840016" y="3572090"/>
            <a:ext cx="538548" cy="369332"/>
          </a:xfrm>
          <a:prstGeom prst="rect">
            <a:avLst/>
          </a:prstGeom>
          <a:noFill/>
        </p:spPr>
        <p:txBody>
          <a:bodyPr wrap="square" rtlCol="0">
            <a:spAutoFit/>
          </a:bodyPr>
          <a:lstStyle/>
          <a:p>
            <a:r>
              <a:rPr lang="en-US" altLang="zh-CN" dirty="0"/>
              <a:t>File</a:t>
            </a:r>
            <a:endParaRPr lang="zh-CN" altLang="en-US" dirty="0"/>
          </a:p>
        </p:txBody>
      </p:sp>
      <p:sp>
        <p:nvSpPr>
          <p:cNvPr id="16" name="流程图: 接点 15"/>
          <p:cNvSpPr/>
          <p:nvPr/>
        </p:nvSpPr>
        <p:spPr>
          <a:xfrm>
            <a:off x="4489205" y="4922061"/>
            <a:ext cx="1601975" cy="111003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Neo4j</a:t>
            </a:r>
            <a:endParaRPr lang="zh-CN" altLang="en-US" dirty="0"/>
          </a:p>
        </p:txBody>
      </p:sp>
      <p:cxnSp>
        <p:nvCxnSpPr>
          <p:cNvPr id="18" name="直接箭头连接符 17"/>
          <p:cNvCxnSpPr>
            <a:cxnSpLocks/>
            <a:endCxn id="16" idx="7"/>
          </p:cNvCxnSpPr>
          <p:nvPr/>
        </p:nvCxnSpPr>
        <p:spPr>
          <a:xfrm>
            <a:off x="5593121" y="4252919"/>
            <a:ext cx="263455" cy="831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p:cNvCxnSpPr>
          <p:nvPr/>
        </p:nvCxnSpPr>
        <p:spPr>
          <a:xfrm flipV="1">
            <a:off x="4801991" y="4263188"/>
            <a:ext cx="185756" cy="776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662781" y="4276799"/>
            <a:ext cx="1238922" cy="646331"/>
          </a:xfrm>
          <a:prstGeom prst="rect">
            <a:avLst/>
          </a:prstGeom>
          <a:noFill/>
        </p:spPr>
        <p:txBody>
          <a:bodyPr wrap="square" rtlCol="0">
            <a:spAutoFit/>
          </a:bodyPr>
          <a:lstStyle/>
          <a:p>
            <a:r>
              <a:rPr lang="en-US" altLang="zh-CN" dirty="0"/>
              <a:t>File Name,</a:t>
            </a:r>
          </a:p>
          <a:p>
            <a:r>
              <a:rPr lang="en-US" altLang="zh-CN" dirty="0" err="1"/>
              <a:t>Tag,CID</a:t>
            </a:r>
            <a:endParaRPr lang="zh-CN" altLang="en-US" dirty="0"/>
          </a:p>
        </p:txBody>
      </p:sp>
      <p:sp>
        <p:nvSpPr>
          <p:cNvPr id="22" name="文本框 21"/>
          <p:cNvSpPr txBox="1"/>
          <p:nvPr/>
        </p:nvSpPr>
        <p:spPr>
          <a:xfrm>
            <a:off x="3610437" y="4393842"/>
            <a:ext cx="1253172" cy="646331"/>
          </a:xfrm>
          <a:prstGeom prst="rect">
            <a:avLst/>
          </a:prstGeom>
          <a:noFill/>
        </p:spPr>
        <p:txBody>
          <a:bodyPr wrap="square" rtlCol="0">
            <a:spAutoFit/>
          </a:bodyPr>
          <a:lstStyle/>
          <a:p>
            <a:r>
              <a:rPr lang="en-US" altLang="zh-CN" dirty="0"/>
              <a:t>File Name,</a:t>
            </a:r>
          </a:p>
          <a:p>
            <a:r>
              <a:rPr lang="en-US" altLang="zh-CN" dirty="0"/>
              <a:t>CID</a:t>
            </a:r>
            <a:endParaRPr lang="zh-CN" altLang="en-US" dirty="0"/>
          </a:p>
        </p:txBody>
      </p:sp>
      <p:sp>
        <p:nvSpPr>
          <p:cNvPr id="23" name="矩形 22"/>
          <p:cNvSpPr/>
          <p:nvPr/>
        </p:nvSpPr>
        <p:spPr>
          <a:xfrm>
            <a:off x="8769927" y="1766455"/>
            <a:ext cx="2660073" cy="3796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490364" y="2182091"/>
            <a:ext cx="1309253" cy="49183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Node</a:t>
            </a:r>
            <a:endParaRPr lang="zh-CN" altLang="en-US" dirty="0"/>
          </a:p>
        </p:txBody>
      </p:sp>
      <p:sp>
        <p:nvSpPr>
          <p:cNvPr id="25" name="流程图: 接点 24"/>
          <p:cNvSpPr/>
          <p:nvPr/>
        </p:nvSpPr>
        <p:spPr>
          <a:xfrm>
            <a:off x="9490364" y="3217718"/>
            <a:ext cx="1309253" cy="613064"/>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Node</a:t>
            </a:r>
            <a:endParaRPr lang="zh-CN" altLang="en-US" dirty="0"/>
          </a:p>
        </p:txBody>
      </p:sp>
      <p:sp>
        <p:nvSpPr>
          <p:cNvPr id="26" name="流程图: 接点 25"/>
          <p:cNvSpPr/>
          <p:nvPr/>
        </p:nvSpPr>
        <p:spPr>
          <a:xfrm>
            <a:off x="9490364" y="4334911"/>
            <a:ext cx="1420091" cy="643244"/>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Node</a:t>
            </a:r>
            <a:endParaRPr lang="zh-CN" altLang="en-US" dirty="0"/>
          </a:p>
        </p:txBody>
      </p:sp>
      <p:sp>
        <p:nvSpPr>
          <p:cNvPr id="27" name="文本框 26"/>
          <p:cNvSpPr txBox="1"/>
          <p:nvPr/>
        </p:nvSpPr>
        <p:spPr>
          <a:xfrm>
            <a:off x="7442274" y="1262326"/>
            <a:ext cx="4324276" cy="400110"/>
          </a:xfrm>
          <a:prstGeom prst="rect">
            <a:avLst/>
          </a:prstGeom>
          <a:noFill/>
        </p:spPr>
        <p:txBody>
          <a:bodyPr wrap="square" rtlCol="0">
            <a:spAutoFit/>
          </a:bodyPr>
          <a:lstStyle/>
          <a:p>
            <a:r>
              <a:rPr lang="en-US" altLang="zh-CN" sz="2000" b="0" i="0" dirty="0">
                <a:solidFill>
                  <a:srgbClr val="404040"/>
                </a:solidFill>
                <a:effectLst/>
                <a:latin typeface="DeepSeek-CJK-patch"/>
              </a:rPr>
              <a:t>Adopting a distributed system with IPFS</a:t>
            </a:r>
            <a:endParaRPr lang="zh-CN" altLang="en-US" sz="2000" dirty="0"/>
          </a:p>
        </p:txBody>
      </p:sp>
      <p:cxnSp>
        <p:nvCxnSpPr>
          <p:cNvPr id="29" name="直接箭头连接符 28"/>
          <p:cNvCxnSpPr>
            <a:cxnSpLocks/>
            <a:stCxn id="2" idx="7"/>
          </p:cNvCxnSpPr>
          <p:nvPr/>
        </p:nvCxnSpPr>
        <p:spPr>
          <a:xfrm>
            <a:off x="6091180" y="3194114"/>
            <a:ext cx="2678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 idx="5"/>
            <a:endCxn id="2" idx="5"/>
          </p:cNvCxnSpPr>
          <p:nvPr/>
        </p:nvCxnSpPr>
        <p:spPr>
          <a:xfrm>
            <a:off x="6091180" y="410030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endCxn id="2" idx="5"/>
          </p:cNvCxnSpPr>
          <p:nvPr/>
        </p:nvCxnSpPr>
        <p:spPr>
          <a:xfrm flipH="1">
            <a:off x="6091180" y="4100304"/>
            <a:ext cx="2678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449290" y="2366014"/>
            <a:ext cx="1707754" cy="646331"/>
          </a:xfrm>
          <a:prstGeom prst="rect">
            <a:avLst/>
          </a:prstGeom>
          <a:noFill/>
        </p:spPr>
        <p:txBody>
          <a:bodyPr wrap="square" rtlCol="0">
            <a:spAutoFit/>
          </a:bodyPr>
          <a:lstStyle/>
          <a:p>
            <a:r>
              <a:rPr lang="en-US" altLang="zh-CN" dirty="0"/>
              <a:t>File(upload),</a:t>
            </a:r>
          </a:p>
          <a:p>
            <a:r>
              <a:rPr lang="en-US" altLang="zh-CN" dirty="0"/>
              <a:t>CID(download)</a:t>
            </a:r>
            <a:endParaRPr lang="zh-CN" altLang="en-US" dirty="0"/>
          </a:p>
        </p:txBody>
      </p:sp>
      <p:cxnSp>
        <p:nvCxnSpPr>
          <p:cNvPr id="78" name="直接箭头连接符 77">
            <a:extLst>
              <a:ext uri="{FF2B5EF4-FFF2-40B4-BE49-F238E27FC236}">
                <a16:creationId xmlns:a16="http://schemas.microsoft.com/office/drawing/2014/main" id="{6001EB91-7C90-CBBA-A000-D9C403C404E2}"/>
              </a:ext>
            </a:extLst>
          </p:cNvPr>
          <p:cNvCxnSpPr>
            <a:cxnSpLocks/>
            <a:stCxn id="4" idx="4"/>
            <a:endCxn id="2" idx="0"/>
          </p:cNvCxnSpPr>
          <p:nvPr/>
        </p:nvCxnSpPr>
        <p:spPr>
          <a:xfrm>
            <a:off x="5226627" y="2176529"/>
            <a:ext cx="0" cy="8299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363A87D7-7926-1A7D-14F4-CFA68CB57B78}"/>
              </a:ext>
            </a:extLst>
          </p:cNvPr>
          <p:cNvSpPr txBox="1"/>
          <p:nvPr/>
        </p:nvSpPr>
        <p:spPr>
          <a:xfrm>
            <a:off x="6701955" y="3381793"/>
            <a:ext cx="1707754" cy="646331"/>
          </a:xfrm>
          <a:prstGeom prst="rect">
            <a:avLst/>
          </a:prstGeom>
          <a:noFill/>
        </p:spPr>
        <p:txBody>
          <a:bodyPr wrap="square" rtlCol="0">
            <a:spAutoFit/>
          </a:bodyPr>
          <a:lstStyle/>
          <a:p>
            <a:r>
              <a:rPr lang="en-US" altLang="zh-CN" dirty="0"/>
              <a:t>File(download),</a:t>
            </a:r>
          </a:p>
          <a:p>
            <a:r>
              <a:rPr lang="en-US" altLang="zh-CN" dirty="0"/>
              <a:t>CID(upload)</a:t>
            </a:r>
            <a:endParaRPr lang="zh-CN" altLang="en-US" dirty="0"/>
          </a:p>
        </p:txBody>
      </p:sp>
    </p:spTree>
    <p:extLst>
      <p:ext uri="{BB962C8B-B14F-4D97-AF65-F5344CB8AC3E}">
        <p14:creationId xmlns:p14="http://schemas.microsoft.com/office/powerpoint/2010/main" val="2205165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ef6b4193-9a51-4fc0-ac0d-9a6d63ff2989"/>
</p:tagLst>
</file>

<file path=ppt/theme/theme1.xml><?xml version="1.0" encoding="utf-8"?>
<a:theme xmlns:a="http://schemas.openxmlformats.org/drawingml/2006/main" name="Office 主题​​">
  <a:themeElements>
    <a:clrScheme name="teach05">
      <a:dk1>
        <a:srgbClr val="323F4F"/>
      </a:dk1>
      <a:lt1>
        <a:sysClr val="window" lastClr="FFFFFF"/>
      </a:lt1>
      <a:dk2>
        <a:srgbClr val="44546A"/>
      </a:dk2>
      <a:lt2>
        <a:srgbClr val="E7E6E6"/>
      </a:lt2>
      <a:accent1>
        <a:srgbClr val="123B64"/>
      </a:accent1>
      <a:accent2>
        <a:srgbClr val="3798EC"/>
      </a:accent2>
      <a:accent3>
        <a:srgbClr val="FFCB0E"/>
      </a:accent3>
      <a:accent4>
        <a:srgbClr val="D7244E"/>
      </a:accent4>
      <a:accent5>
        <a:srgbClr val="4472C4"/>
      </a:accent5>
      <a:accent6>
        <a:srgbClr val="70AD47"/>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3442</Words>
  <Application>Microsoft Office PowerPoint</Application>
  <PresentationFormat>宽屏</PresentationFormat>
  <Paragraphs>404</Paragraphs>
  <Slides>54</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-apple-system</vt:lpstr>
      <vt:lpstr>DeepSeek-CJK-patch</vt:lpstr>
      <vt:lpstr>等线</vt:lpstr>
      <vt:lpstr>quote-cjk-patch</vt:lpstr>
      <vt:lpstr>宋体</vt:lpstr>
      <vt:lpstr>华光楷体一_CNKI</vt:lpstr>
      <vt:lpstr>Arial</vt:lpstr>
      <vt:lpstr>Calibri</vt:lpstr>
      <vt:lpstr>Candara</vt:lpstr>
      <vt:lpstr>Comic Sans MS</vt:lpstr>
      <vt:lpstr>Consolas</vt:lpstr>
      <vt:lpstr>Office 主题​​</vt:lpstr>
      <vt:lpstr>MicroRust</vt:lpstr>
      <vt:lpstr>目录</vt:lpstr>
      <vt:lpstr>引言</vt:lpstr>
      <vt:lpstr>历年项目概述</vt:lpstr>
      <vt:lpstr>2023 GlowFS项目框架</vt:lpstr>
      <vt:lpstr>2024 ARKFS 项目框架</vt:lpstr>
      <vt:lpstr>2024  VIVO50FS项目框架</vt:lpstr>
      <vt:lpstr>PowerPoint 演示文稿</vt:lpstr>
      <vt:lpstr>2025MicroRust项目架构</vt:lpstr>
      <vt:lpstr>基于IPFS实现的分布式存储模块</vt:lpstr>
      <vt:lpstr>IPFS的基本实现原理</vt:lpstr>
      <vt:lpstr>IPFS服务的部署</vt:lpstr>
      <vt:lpstr>IPFS节点的初始化</vt:lpstr>
      <vt:lpstr>IPFS节点的连接</vt:lpstr>
      <vt:lpstr>IPFS节点的连接</vt:lpstr>
      <vt:lpstr>IPFS的基础操作</vt:lpstr>
      <vt:lpstr>IPFS的基础操作</vt:lpstr>
      <vt:lpstr>IPFS的基础操作</vt:lpstr>
      <vt:lpstr>IPFS扩展工作</vt:lpstr>
      <vt:lpstr>Neo4j图数据库模块</vt:lpstr>
      <vt:lpstr>图数据库的部署</vt:lpstr>
      <vt:lpstr>图数据库的使用方式</vt:lpstr>
      <vt:lpstr>图数据库与 IPFS 数据库的协作</vt:lpstr>
      <vt:lpstr>图数据库的可视化效果</vt:lpstr>
      <vt:lpstr>图数据库的模式查询</vt:lpstr>
      <vt:lpstr>图数据库的模糊匹配</vt:lpstr>
      <vt:lpstr>Neo4j扩展工作</vt:lpstr>
      <vt:lpstr>结合大语言模型的内容解析模块</vt:lpstr>
      <vt:lpstr>我们需要得到什么关键信息</vt:lpstr>
      <vt:lpstr>两种在不同环境下对于自然语言提取信息的方式</vt:lpstr>
      <vt:lpstr>关于本地部署相关工作</vt:lpstr>
      <vt:lpstr>关于远程api链接</vt:lpstr>
      <vt:lpstr>文件tag生成的不同方案</vt:lpstr>
      <vt:lpstr>AI打标展示以及采用其的优点</vt:lpstr>
      <vt:lpstr>AI打标展示以及采用其的优点</vt:lpstr>
      <vt:lpstr>关于方案1，我们小组也做了相应的工作</vt:lpstr>
      <vt:lpstr>关于远程api使用处理用户命令问题的优化处理</vt:lpstr>
      <vt:lpstr>AI扩展工作</vt:lpstr>
      <vt:lpstr>前端的构建</vt:lpstr>
      <vt:lpstr>前端的不同尝试</vt:lpstr>
      <vt:lpstr>基于不同方式特点工作进程</vt:lpstr>
      <vt:lpstr>Gradio库</vt:lpstr>
      <vt:lpstr>Html和flask库</vt:lpstr>
      <vt:lpstr>Html和flask库</vt:lpstr>
      <vt:lpstr>前端扩展工作</vt:lpstr>
      <vt:lpstr>应用前景</vt:lpstr>
      <vt:lpstr>优势分析</vt:lpstr>
      <vt:lpstr>基于多模态api和采用图文件系统的优势</vt:lpstr>
      <vt:lpstr>IPFS体系的优势</vt:lpstr>
      <vt:lpstr>用户输入的时效优势</vt:lpstr>
      <vt:lpstr>应用场景</vt:lpstr>
      <vt:lpstr>企业的文件共享系统</vt:lpstr>
      <vt:lpstr>教育资源共享平台</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Ziwen Ye</cp:lastModifiedBy>
  <cp:revision>22</cp:revision>
  <dcterms:created xsi:type="dcterms:W3CDTF">2025-06-30T00:11:14Z</dcterms:created>
  <dcterms:modified xsi:type="dcterms:W3CDTF">2025-07-02T08:46:23Z</dcterms:modified>
</cp:coreProperties>
</file>